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17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5" r:id="rId19"/>
    <p:sldId id="433" r:id="rId20"/>
    <p:sldId id="354" r:id="rId21"/>
    <p:sldId id="356" r:id="rId22"/>
    <p:sldId id="357" r:id="rId23"/>
    <p:sldId id="434" r:id="rId24"/>
    <p:sldId id="358" r:id="rId25"/>
    <p:sldId id="359" r:id="rId26"/>
    <p:sldId id="421" r:id="rId27"/>
    <p:sldId id="422" r:id="rId28"/>
    <p:sldId id="423" r:id="rId29"/>
    <p:sldId id="424" r:id="rId30"/>
    <p:sldId id="425" r:id="rId31"/>
    <p:sldId id="431" r:id="rId32"/>
    <p:sldId id="426" r:id="rId33"/>
    <p:sldId id="427" r:id="rId34"/>
    <p:sldId id="428" r:id="rId35"/>
    <p:sldId id="429" r:id="rId36"/>
    <p:sldId id="430" r:id="rId37"/>
    <p:sldId id="28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79A"/>
    <a:srgbClr val="6B89B6"/>
    <a:srgbClr val="F0F0F0"/>
    <a:srgbClr val="FA6B00"/>
    <a:srgbClr val="BB2B2A"/>
    <a:srgbClr val="FA6B04"/>
    <a:srgbClr val="FC8604"/>
    <a:srgbClr val="ADCDEA"/>
    <a:srgbClr val="F08519"/>
    <a:srgbClr val="F7E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0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4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03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9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77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1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1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47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42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97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8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022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4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67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7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6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27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13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4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51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79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42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1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72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11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44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6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4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91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5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26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16.png"/><Relationship Id="rId26" Type="http://schemas.openxmlformats.org/officeDocument/2006/relationships/image" Target="../media/image19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21.png"/><Relationship Id="rId10" Type="http://schemas.openxmlformats.org/officeDocument/2006/relationships/image" Target="../media/image42.png"/><Relationship Id="rId19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2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8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2158250" y="3339582"/>
            <a:ext cx="1106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with Reinforcement Learning</a:t>
            </a:r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374668" y="2380031"/>
            <a:ext cx="9154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Topological Quantum Compiling</a:t>
            </a:r>
            <a:endParaRPr lang="zh-CN" altLang="en-US" sz="5400" dirty="0"/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5709077" y="4332128"/>
            <a:ext cx="364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Yuanhang Zhang</a:t>
            </a:r>
          </a:p>
          <a:p>
            <a:pPr algn="ctr"/>
            <a:r>
              <a:rPr lang="en-US" altLang="zh-CN" sz="2400" b="1" dirty="0"/>
              <a:t>Nov 16, 2021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34" descr="IIIS">
            <a:extLst>
              <a:ext uri="{FF2B5EF4-FFF2-40B4-BE49-F238E27FC236}">
                <a16:creationId xmlns:a16="http://schemas.microsoft.com/office/drawing/2014/main" id="{0BB68665-B6D4-4870-A6A2-631808742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59" y="183219"/>
            <a:ext cx="2693035" cy="1541145"/>
          </a:xfrm>
          <a:prstGeom prst="rect">
            <a:avLst/>
          </a:prstGeom>
        </p:spPr>
      </p:pic>
      <p:pic>
        <p:nvPicPr>
          <p:cNvPr id="37" name="Picture 36" descr="PKU">
            <a:extLst>
              <a:ext uri="{FF2B5EF4-FFF2-40B4-BE49-F238E27FC236}">
                <a16:creationId xmlns:a16="http://schemas.microsoft.com/office/drawing/2014/main" id="{68386691-1BAC-4EB2-B630-82FDE9260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999" y="142579"/>
            <a:ext cx="1541145" cy="1541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Fusion tree basis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9">
            <a:extLst>
              <a:ext uri="{FF2B5EF4-FFF2-40B4-BE49-F238E27FC236}">
                <a16:creationId xmlns:a16="http://schemas.microsoft.com/office/drawing/2014/main" id="{494112F5-0AA0-4AE3-8180-75FC44F4FF33}"/>
              </a:ext>
            </a:extLst>
          </p:cNvPr>
          <p:cNvGrpSpPr/>
          <p:nvPr/>
        </p:nvGrpSpPr>
        <p:grpSpPr>
          <a:xfrm>
            <a:off x="1258894" y="3153421"/>
            <a:ext cx="2573658" cy="2216338"/>
            <a:chOff x="1227716" y="3190996"/>
            <a:chExt cx="2068945" cy="1781698"/>
          </a:xfrm>
        </p:grpSpPr>
        <p:cxnSp>
          <p:nvCxnSpPr>
            <p:cNvPr id="17" name="直接连接符 5">
              <a:extLst>
                <a:ext uri="{FF2B5EF4-FFF2-40B4-BE49-F238E27FC236}">
                  <a16:creationId xmlns:a16="http://schemas.microsoft.com/office/drawing/2014/main" id="{9A1CB4AD-128D-48E0-AB9D-053AAEE45817}"/>
                </a:ext>
              </a:extLst>
            </p:cNvPr>
            <p:cNvCxnSpPr/>
            <p:nvPr/>
          </p:nvCxnSpPr>
          <p:spPr>
            <a:xfrm>
              <a:off x="1330516" y="3467995"/>
              <a:ext cx="1504699" cy="150469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6">
              <a:extLst>
                <a:ext uri="{FF2B5EF4-FFF2-40B4-BE49-F238E27FC236}">
                  <a16:creationId xmlns:a16="http://schemas.microsoft.com/office/drawing/2014/main" id="{C52F7AE5-8A6F-4371-9A1F-EDD6D059563C}"/>
                </a:ext>
              </a:extLst>
            </p:cNvPr>
            <p:cNvCxnSpPr/>
            <p:nvPr/>
          </p:nvCxnSpPr>
          <p:spPr>
            <a:xfrm flipV="1">
              <a:off x="2266620" y="3467995"/>
              <a:ext cx="936104" cy="93610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212E3A67-FE00-45CB-8C1B-D088C471F37E}"/>
                </a:ext>
              </a:extLst>
            </p:cNvPr>
            <p:cNvCxnSpPr/>
            <p:nvPr/>
          </p:nvCxnSpPr>
          <p:spPr>
            <a:xfrm flipV="1">
              <a:off x="1834572" y="3467994"/>
              <a:ext cx="504056" cy="4955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9">
                  <a:extLst>
                    <a:ext uri="{FF2B5EF4-FFF2-40B4-BE49-F238E27FC236}">
                      <a16:creationId xmlns:a16="http://schemas.microsoft.com/office/drawing/2014/main" id="{67357FA3-5CFD-4D9A-9727-2A53DB8FDA50}"/>
                    </a:ext>
                  </a:extLst>
                </p:cNvPr>
                <p:cNvSpPr txBox="1"/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10">
                  <a:extLst>
                    <a:ext uri="{FF2B5EF4-FFF2-40B4-BE49-F238E27FC236}">
                      <a16:creationId xmlns:a16="http://schemas.microsoft.com/office/drawing/2014/main" id="{7180F2B7-660C-442A-92CA-AA2AD8B0C1CA}"/>
                    </a:ext>
                  </a:extLst>
                </p:cNvPr>
                <p:cNvSpPr txBox="1"/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11">
                  <a:extLst>
                    <a:ext uri="{FF2B5EF4-FFF2-40B4-BE49-F238E27FC236}">
                      <a16:creationId xmlns:a16="http://schemas.microsoft.com/office/drawing/2014/main" id="{6E322C29-8298-493C-BFA7-F842255A9850}"/>
                    </a:ext>
                  </a:extLst>
                </p:cNvPr>
                <p:cNvSpPr txBox="1"/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12">
                  <a:extLst>
                    <a:ext uri="{FF2B5EF4-FFF2-40B4-BE49-F238E27FC236}">
                      <a16:creationId xmlns:a16="http://schemas.microsoft.com/office/drawing/2014/main" id="{15A057F6-F1F4-4157-8B0F-4531E0F04F58}"/>
                    </a:ext>
                  </a:extLst>
                </p:cNvPr>
                <p:cNvSpPr txBox="1"/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7500" r="-30000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13">
                  <a:extLst>
                    <a:ext uri="{FF2B5EF4-FFF2-40B4-BE49-F238E27FC236}">
                      <a16:creationId xmlns:a16="http://schemas.microsoft.com/office/drawing/2014/main" id="{D97030F2-EA94-418D-81F6-C8E3C341590C}"/>
                    </a:ext>
                  </a:extLst>
                </p:cNvPr>
                <p:cNvSpPr txBox="1"/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2500" r="-750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5" name="组合 33">
            <a:extLst>
              <a:ext uri="{FF2B5EF4-FFF2-40B4-BE49-F238E27FC236}">
                <a16:creationId xmlns:a16="http://schemas.microsoft.com/office/drawing/2014/main" id="{D125106A-2239-4F88-B01D-8BD7ACB834F4}"/>
              </a:ext>
            </a:extLst>
          </p:cNvPr>
          <p:cNvGrpSpPr/>
          <p:nvPr/>
        </p:nvGrpSpPr>
        <p:grpSpPr>
          <a:xfrm>
            <a:off x="4726713" y="3153421"/>
            <a:ext cx="2573658" cy="2216338"/>
            <a:chOff x="1227716" y="3190996"/>
            <a:chExt cx="2068945" cy="1781698"/>
          </a:xfrm>
        </p:grpSpPr>
        <p:cxnSp>
          <p:nvCxnSpPr>
            <p:cNvPr id="26" name="直接连接符 34">
              <a:extLst>
                <a:ext uri="{FF2B5EF4-FFF2-40B4-BE49-F238E27FC236}">
                  <a16:creationId xmlns:a16="http://schemas.microsoft.com/office/drawing/2014/main" id="{D83E0AE6-A7CD-4463-8435-26D239A62256}"/>
                </a:ext>
              </a:extLst>
            </p:cNvPr>
            <p:cNvCxnSpPr/>
            <p:nvPr/>
          </p:nvCxnSpPr>
          <p:spPr>
            <a:xfrm>
              <a:off x="1330516" y="3467995"/>
              <a:ext cx="1504699" cy="150469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35">
              <a:extLst>
                <a:ext uri="{FF2B5EF4-FFF2-40B4-BE49-F238E27FC236}">
                  <a16:creationId xmlns:a16="http://schemas.microsoft.com/office/drawing/2014/main" id="{42F98108-43CE-4231-B196-081D3C77AA1A}"/>
                </a:ext>
              </a:extLst>
            </p:cNvPr>
            <p:cNvCxnSpPr/>
            <p:nvPr/>
          </p:nvCxnSpPr>
          <p:spPr>
            <a:xfrm flipV="1">
              <a:off x="2266620" y="3467995"/>
              <a:ext cx="936104" cy="93610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36">
              <a:extLst>
                <a:ext uri="{FF2B5EF4-FFF2-40B4-BE49-F238E27FC236}">
                  <a16:creationId xmlns:a16="http://schemas.microsoft.com/office/drawing/2014/main" id="{F85D6518-D3BD-46A2-88D5-E7569A97E6C7}"/>
                </a:ext>
              </a:extLst>
            </p:cNvPr>
            <p:cNvCxnSpPr/>
            <p:nvPr/>
          </p:nvCxnSpPr>
          <p:spPr>
            <a:xfrm flipV="1">
              <a:off x="1834572" y="3467994"/>
              <a:ext cx="504056" cy="4955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37">
                  <a:extLst>
                    <a:ext uri="{FF2B5EF4-FFF2-40B4-BE49-F238E27FC236}">
                      <a16:creationId xmlns:a16="http://schemas.microsoft.com/office/drawing/2014/main" id="{30354324-A3D7-496C-B1DE-CC5A58873083}"/>
                    </a:ext>
                  </a:extLst>
                </p:cNvPr>
                <p:cNvSpPr txBox="1"/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8">
                  <a:extLst>
                    <a:ext uri="{FF2B5EF4-FFF2-40B4-BE49-F238E27FC236}">
                      <a16:creationId xmlns:a16="http://schemas.microsoft.com/office/drawing/2014/main" id="{395D990E-C961-41C9-9A5D-FD5D6B577967}"/>
                    </a:ext>
                  </a:extLst>
                </p:cNvPr>
                <p:cNvSpPr txBox="1"/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9">
                  <a:extLst>
                    <a:ext uri="{FF2B5EF4-FFF2-40B4-BE49-F238E27FC236}">
                      <a16:creationId xmlns:a16="http://schemas.microsoft.com/office/drawing/2014/main" id="{F97E9411-2C4F-443F-B036-4B768BE69989}"/>
                    </a:ext>
                  </a:extLst>
                </p:cNvPr>
                <p:cNvSpPr txBox="1"/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40">
                  <a:extLst>
                    <a:ext uri="{FF2B5EF4-FFF2-40B4-BE49-F238E27FC236}">
                      <a16:creationId xmlns:a16="http://schemas.microsoft.com/office/drawing/2014/main" id="{EDB9E3C0-00D4-4CE9-BCD1-E399823BFF97}"/>
                    </a:ext>
                  </a:extLst>
                </p:cNvPr>
                <p:cNvSpPr txBox="1"/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41">
                  <a:extLst>
                    <a:ext uri="{FF2B5EF4-FFF2-40B4-BE49-F238E27FC236}">
                      <a16:creationId xmlns:a16="http://schemas.microsoft.com/office/drawing/2014/main" id="{DF18F9F8-6FB8-483E-8FF5-CD89B880FEE4}"/>
                    </a:ext>
                  </a:extLst>
                </p:cNvPr>
                <p:cNvSpPr txBox="1"/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2500" r="-750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6" name="组合 42">
            <a:extLst>
              <a:ext uri="{FF2B5EF4-FFF2-40B4-BE49-F238E27FC236}">
                <a16:creationId xmlns:a16="http://schemas.microsoft.com/office/drawing/2014/main" id="{75787628-D234-4AB4-85C4-85E6260FDAFC}"/>
              </a:ext>
            </a:extLst>
          </p:cNvPr>
          <p:cNvGrpSpPr/>
          <p:nvPr/>
        </p:nvGrpSpPr>
        <p:grpSpPr>
          <a:xfrm>
            <a:off x="8361309" y="3153421"/>
            <a:ext cx="2573658" cy="2216338"/>
            <a:chOff x="1227716" y="3190996"/>
            <a:chExt cx="2068945" cy="1781698"/>
          </a:xfrm>
        </p:grpSpPr>
        <p:cxnSp>
          <p:nvCxnSpPr>
            <p:cNvPr id="45" name="直接连接符 43">
              <a:extLst>
                <a:ext uri="{FF2B5EF4-FFF2-40B4-BE49-F238E27FC236}">
                  <a16:creationId xmlns:a16="http://schemas.microsoft.com/office/drawing/2014/main" id="{B4BA878F-57BE-4D2A-9D1C-15BCBC55E6D2}"/>
                </a:ext>
              </a:extLst>
            </p:cNvPr>
            <p:cNvCxnSpPr/>
            <p:nvPr/>
          </p:nvCxnSpPr>
          <p:spPr>
            <a:xfrm>
              <a:off x="1330516" y="3467995"/>
              <a:ext cx="1504699" cy="150469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4">
              <a:extLst>
                <a:ext uri="{FF2B5EF4-FFF2-40B4-BE49-F238E27FC236}">
                  <a16:creationId xmlns:a16="http://schemas.microsoft.com/office/drawing/2014/main" id="{CE574909-CB21-48D1-BC91-558339844F4A}"/>
                </a:ext>
              </a:extLst>
            </p:cNvPr>
            <p:cNvCxnSpPr/>
            <p:nvPr/>
          </p:nvCxnSpPr>
          <p:spPr>
            <a:xfrm flipV="1">
              <a:off x="2266620" y="3467995"/>
              <a:ext cx="936104" cy="93610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5">
              <a:extLst>
                <a:ext uri="{FF2B5EF4-FFF2-40B4-BE49-F238E27FC236}">
                  <a16:creationId xmlns:a16="http://schemas.microsoft.com/office/drawing/2014/main" id="{645E7339-48FD-4427-AD93-6FD4FF05CFCA}"/>
                </a:ext>
              </a:extLst>
            </p:cNvPr>
            <p:cNvCxnSpPr/>
            <p:nvPr/>
          </p:nvCxnSpPr>
          <p:spPr>
            <a:xfrm flipV="1">
              <a:off x="1834572" y="3467994"/>
              <a:ext cx="504056" cy="4955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6">
                  <a:extLst>
                    <a:ext uri="{FF2B5EF4-FFF2-40B4-BE49-F238E27FC236}">
                      <a16:creationId xmlns:a16="http://schemas.microsoft.com/office/drawing/2014/main" id="{67A6B740-F4DE-477C-A4F6-6BD1D359D568}"/>
                    </a:ext>
                  </a:extLst>
                </p:cNvPr>
                <p:cNvSpPr txBox="1"/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716" y="3190996"/>
                  <a:ext cx="173253" cy="296903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17143" r="-20000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7">
                  <a:extLst>
                    <a:ext uri="{FF2B5EF4-FFF2-40B4-BE49-F238E27FC236}">
                      <a16:creationId xmlns:a16="http://schemas.microsoft.com/office/drawing/2014/main" id="{CC26391D-EE3A-4AFB-9AA8-31D95F74DE45}"/>
                    </a:ext>
                  </a:extLst>
                </p:cNvPr>
                <p:cNvSpPr txBox="1"/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828" y="3190996"/>
                  <a:ext cx="173253" cy="29690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8">
                  <a:extLst>
                    <a:ext uri="{FF2B5EF4-FFF2-40B4-BE49-F238E27FC236}">
                      <a16:creationId xmlns:a16="http://schemas.microsoft.com/office/drawing/2014/main" id="{231ED661-F2A8-41BE-8B97-076DC9E4F683}"/>
                    </a:ext>
                  </a:extLst>
                </p:cNvPr>
                <p:cNvSpPr txBox="1"/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408" y="3190996"/>
                  <a:ext cx="173253" cy="296903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20000" r="-17143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49">
                  <a:extLst>
                    <a:ext uri="{FF2B5EF4-FFF2-40B4-BE49-F238E27FC236}">
                      <a16:creationId xmlns:a16="http://schemas.microsoft.com/office/drawing/2014/main" id="{48A82B2E-0E9A-46F7-887D-6E1B83DDABF3}"/>
                    </a:ext>
                  </a:extLst>
                </p:cNvPr>
                <p:cNvSpPr txBox="1"/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643" y="4075806"/>
                  <a:ext cx="196399" cy="29690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9756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0">
                  <a:extLst>
                    <a:ext uri="{FF2B5EF4-FFF2-40B4-BE49-F238E27FC236}">
                      <a16:creationId xmlns:a16="http://schemas.microsoft.com/office/drawing/2014/main" id="{9DB60C70-AC11-4D3D-88E7-BA86676B86B5}"/>
                    </a:ext>
                  </a:extLst>
                </p:cNvPr>
                <p:cNvSpPr txBox="1"/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990" y="4620124"/>
                  <a:ext cx="196399" cy="29690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27500" r="-30000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1">
                <a:extLst>
                  <a:ext uri="{FF2B5EF4-FFF2-40B4-BE49-F238E27FC236}">
                    <a16:creationId xmlns:a16="http://schemas.microsoft.com/office/drawing/2014/main" id="{862DC90C-11D5-458C-9FCC-2D18CFE0B28A}"/>
                  </a:ext>
                </a:extLst>
              </p:cNvPr>
              <p:cNvSpPr txBox="1"/>
              <p:nvPr/>
            </p:nvSpPr>
            <p:spPr>
              <a:xfrm>
                <a:off x="2046882" y="5371629"/>
                <a:ext cx="8425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1">
                <a:extLst>
                  <a:ext uri="{FF2B5EF4-FFF2-40B4-BE49-F238E27FC236}">
                    <a16:creationId xmlns:a16="http://schemas.microsoft.com/office/drawing/2014/main" id="{862DC90C-11D5-458C-9FCC-2D18CFE0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882" y="5371629"/>
                <a:ext cx="842513" cy="369332"/>
              </a:xfrm>
              <a:prstGeom prst="rect">
                <a:avLst/>
              </a:prstGeom>
              <a:blipFill>
                <a:blip r:embed="rId18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2">
                <a:extLst>
                  <a:ext uri="{FF2B5EF4-FFF2-40B4-BE49-F238E27FC236}">
                    <a16:creationId xmlns:a16="http://schemas.microsoft.com/office/drawing/2014/main" id="{2860D5C8-3493-4993-92A8-01D845AABF9C}"/>
                  </a:ext>
                </a:extLst>
              </p:cNvPr>
              <p:cNvSpPr txBox="1"/>
              <p:nvPr/>
            </p:nvSpPr>
            <p:spPr>
              <a:xfrm>
                <a:off x="5641222" y="5371629"/>
                <a:ext cx="8425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文本框 52">
                <a:extLst>
                  <a:ext uri="{FF2B5EF4-FFF2-40B4-BE49-F238E27FC236}">
                    <a16:creationId xmlns:a16="http://schemas.microsoft.com/office/drawing/2014/main" id="{2860D5C8-3493-4993-92A8-01D845AAB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22" y="5371629"/>
                <a:ext cx="842513" cy="369332"/>
              </a:xfrm>
              <a:prstGeom prst="rect">
                <a:avLst/>
              </a:prstGeom>
              <a:blipFill>
                <a:blip r:embed="rId1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3">
                <a:extLst>
                  <a:ext uri="{FF2B5EF4-FFF2-40B4-BE49-F238E27FC236}">
                    <a16:creationId xmlns:a16="http://schemas.microsoft.com/office/drawing/2014/main" id="{3498E485-A269-4799-85BB-9FD7E4DA7713}"/>
                  </a:ext>
                </a:extLst>
              </p:cNvPr>
              <p:cNvSpPr txBox="1"/>
              <p:nvPr/>
            </p:nvSpPr>
            <p:spPr>
              <a:xfrm>
                <a:off x="9287320" y="5371629"/>
                <a:ext cx="8425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" name="文本框 53">
                <a:extLst>
                  <a:ext uri="{FF2B5EF4-FFF2-40B4-BE49-F238E27FC236}">
                    <a16:creationId xmlns:a16="http://schemas.microsoft.com/office/drawing/2014/main" id="{3498E485-A269-4799-85BB-9FD7E4DA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320" y="5371629"/>
                <a:ext cx="842513" cy="369332"/>
              </a:xfrm>
              <a:prstGeom prst="rect">
                <a:avLst/>
              </a:prstGeom>
              <a:blipFill>
                <a:blip r:embed="rId20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4E5AE86-BBC8-480A-A821-B8D83D94D974}"/>
              </a:ext>
            </a:extLst>
          </p:cNvPr>
          <p:cNvGrpSpPr/>
          <p:nvPr/>
        </p:nvGrpSpPr>
        <p:grpSpPr>
          <a:xfrm>
            <a:off x="819056" y="2086888"/>
            <a:ext cx="3452774" cy="1142385"/>
            <a:chOff x="626852" y="2270670"/>
            <a:chExt cx="3452774" cy="114238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228E25-EA62-43CC-A09E-D492C1ED60A8}"/>
                </a:ext>
              </a:extLst>
            </p:cNvPr>
            <p:cNvSpPr/>
            <p:nvPr/>
          </p:nvSpPr>
          <p:spPr>
            <a:xfrm>
              <a:off x="1022049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5BAB31-4373-4561-9EEE-0C2D947F7616}"/>
                </a:ext>
              </a:extLst>
            </p:cNvPr>
            <p:cNvSpPr/>
            <p:nvPr/>
          </p:nvSpPr>
          <p:spPr>
            <a:xfrm>
              <a:off x="2238453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CDBA92-25FE-409E-B966-977F88CD1C79}"/>
                </a:ext>
              </a:extLst>
            </p:cNvPr>
            <p:cNvSpPr/>
            <p:nvPr/>
          </p:nvSpPr>
          <p:spPr>
            <a:xfrm>
              <a:off x="3454857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487C965-C51B-4FE3-98A3-B83AA8DD1418}"/>
                </a:ext>
              </a:extLst>
            </p:cNvPr>
            <p:cNvSpPr/>
            <p:nvPr/>
          </p:nvSpPr>
          <p:spPr>
            <a:xfrm>
              <a:off x="724619" y="2432649"/>
              <a:ext cx="2076090" cy="83530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6D8BE93-E8BE-403C-B015-1B4774ECE957}"/>
                </a:ext>
              </a:extLst>
            </p:cNvPr>
            <p:cNvSpPr/>
            <p:nvPr/>
          </p:nvSpPr>
          <p:spPr>
            <a:xfrm>
              <a:off x="626852" y="2270670"/>
              <a:ext cx="3324046" cy="11423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6FA0120-5E61-46BB-AE10-F1310630D06D}"/>
                    </a:ext>
                  </a:extLst>
                </p:cNvPr>
                <p:cNvSpPr txBox="1"/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r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4496BD-3106-4E88-B2D5-D7CD12DA4F8B}"/>
                    </a:ext>
                  </a:extLst>
                </p:cNvPr>
                <p:cNvSpPr txBox="1"/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DE37BF-AABA-41E2-8AA8-89F0F0B2BC47}"/>
              </a:ext>
            </a:extLst>
          </p:cNvPr>
          <p:cNvGrpSpPr/>
          <p:nvPr/>
        </p:nvGrpSpPr>
        <p:grpSpPr>
          <a:xfrm>
            <a:off x="4310357" y="2086888"/>
            <a:ext cx="3452774" cy="1142385"/>
            <a:chOff x="626852" y="2270670"/>
            <a:chExt cx="3452774" cy="114238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60B4789-50B5-4D58-9872-033E1BE09C68}"/>
                </a:ext>
              </a:extLst>
            </p:cNvPr>
            <p:cNvSpPr/>
            <p:nvPr/>
          </p:nvSpPr>
          <p:spPr>
            <a:xfrm>
              <a:off x="1022049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75CE8E7-D043-4FA4-AE1A-7DAF5A424C3F}"/>
                </a:ext>
              </a:extLst>
            </p:cNvPr>
            <p:cNvSpPr/>
            <p:nvPr/>
          </p:nvSpPr>
          <p:spPr>
            <a:xfrm>
              <a:off x="2238453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49B1E69-61A5-43D8-8577-C4C8D9891A4B}"/>
                </a:ext>
              </a:extLst>
            </p:cNvPr>
            <p:cNvSpPr/>
            <p:nvPr/>
          </p:nvSpPr>
          <p:spPr>
            <a:xfrm>
              <a:off x="3454857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EC119C-368F-4FEA-851C-E35215AB7337}"/>
                </a:ext>
              </a:extLst>
            </p:cNvPr>
            <p:cNvSpPr/>
            <p:nvPr/>
          </p:nvSpPr>
          <p:spPr>
            <a:xfrm>
              <a:off x="724619" y="2432649"/>
              <a:ext cx="2076090" cy="83530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B2501F-2A97-4105-93F2-126832CB39E8}"/>
                </a:ext>
              </a:extLst>
            </p:cNvPr>
            <p:cNvSpPr/>
            <p:nvPr/>
          </p:nvSpPr>
          <p:spPr>
            <a:xfrm>
              <a:off x="626852" y="2270670"/>
              <a:ext cx="3324046" cy="11423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838E758-1519-4F4C-A0DA-168306BB48F3}"/>
                    </a:ext>
                  </a:extLst>
                </p:cNvPr>
                <p:cNvSpPr txBox="1"/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1F833E1-6951-4879-B66A-2C087FE6F415}"/>
                    </a:ext>
                  </a:extLst>
                </p:cNvPr>
                <p:cNvSpPr txBox="1"/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6449F5-5A56-4D5B-BA52-5C159FBE2B9A}"/>
              </a:ext>
            </a:extLst>
          </p:cNvPr>
          <p:cNvGrpSpPr/>
          <p:nvPr/>
        </p:nvGrpSpPr>
        <p:grpSpPr>
          <a:xfrm>
            <a:off x="7909381" y="2086888"/>
            <a:ext cx="3452774" cy="1142385"/>
            <a:chOff x="626852" y="2270670"/>
            <a:chExt cx="3452774" cy="114238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F77E93E-4C4A-4377-A229-C271AE276555}"/>
                </a:ext>
              </a:extLst>
            </p:cNvPr>
            <p:cNvSpPr/>
            <p:nvPr/>
          </p:nvSpPr>
          <p:spPr>
            <a:xfrm>
              <a:off x="1022049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11E2DB-3E83-42A6-B887-6617B01B0BFB}"/>
                </a:ext>
              </a:extLst>
            </p:cNvPr>
            <p:cNvSpPr/>
            <p:nvPr/>
          </p:nvSpPr>
          <p:spPr>
            <a:xfrm>
              <a:off x="2238453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04E0BDD-10F2-4D5C-89C7-871CA562C487}"/>
                </a:ext>
              </a:extLst>
            </p:cNvPr>
            <p:cNvSpPr/>
            <p:nvPr/>
          </p:nvSpPr>
          <p:spPr>
            <a:xfrm>
              <a:off x="3454857" y="2707717"/>
              <a:ext cx="304800" cy="304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619946-BD4A-4121-B35B-87BF1C948900}"/>
                </a:ext>
              </a:extLst>
            </p:cNvPr>
            <p:cNvSpPr/>
            <p:nvPr/>
          </p:nvSpPr>
          <p:spPr>
            <a:xfrm>
              <a:off x="724619" y="2432649"/>
              <a:ext cx="2076090" cy="83530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916769-972D-4AE2-9911-2BE3841694EB}"/>
                </a:ext>
              </a:extLst>
            </p:cNvPr>
            <p:cNvSpPr/>
            <p:nvPr/>
          </p:nvSpPr>
          <p:spPr>
            <a:xfrm>
              <a:off x="626852" y="2270670"/>
              <a:ext cx="3324046" cy="11423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DBBC473-2866-40A1-9323-2ECCBEE2676B}"/>
                    </a:ext>
                  </a:extLst>
                </p:cNvPr>
                <p:cNvSpPr txBox="1"/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675" y="2983978"/>
                  <a:ext cx="268862" cy="338554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A887E1B-F53F-42D7-98E8-2BE2F8C9CFD6}"/>
                    </a:ext>
                  </a:extLst>
                </p:cNvPr>
                <p:cNvSpPr txBox="1"/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764" y="2983978"/>
                  <a:ext cx="268862" cy="338554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641D28-816C-4277-B948-11B0C024981B}"/>
                  </a:ext>
                </a:extLst>
              </p:cNvPr>
              <p:cNvSpPr txBox="1"/>
              <p:nvPr/>
            </p:nvSpPr>
            <p:spPr>
              <a:xfrm>
                <a:off x="1336231" y="5785267"/>
                <a:ext cx="2289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Logical 0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641D28-816C-4277-B948-11B0C0249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31" y="5785267"/>
                <a:ext cx="2289695" cy="369332"/>
              </a:xfrm>
              <a:prstGeom prst="rect">
                <a:avLst/>
              </a:prstGeom>
              <a:blipFill>
                <a:blip r:embed="rId2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577A79-7928-495A-8202-C020BF05C03C}"/>
                  </a:ext>
                </a:extLst>
              </p:cNvPr>
              <p:cNvSpPr txBox="1"/>
              <p:nvPr/>
            </p:nvSpPr>
            <p:spPr>
              <a:xfrm>
                <a:off x="4963781" y="5785267"/>
                <a:ext cx="2289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Logical 1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577A79-7928-495A-8202-C020BF0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81" y="5785267"/>
                <a:ext cx="2289695" cy="369332"/>
              </a:xfrm>
              <a:prstGeom prst="rect">
                <a:avLst/>
              </a:prstGeom>
              <a:blipFill>
                <a:blip r:embed="rId2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23AB5B-CFBD-42AF-BA1A-D49DACD98D43}"/>
                  </a:ext>
                </a:extLst>
              </p:cNvPr>
              <p:cNvSpPr txBox="1"/>
              <p:nvPr/>
            </p:nvSpPr>
            <p:spPr>
              <a:xfrm>
                <a:off x="8563728" y="5785267"/>
                <a:ext cx="22896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Non-computational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23AB5B-CFBD-42AF-BA1A-D49DACD98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728" y="5785267"/>
                <a:ext cx="2289695" cy="646331"/>
              </a:xfrm>
              <a:prstGeom prst="rect">
                <a:avLst/>
              </a:prstGeom>
              <a:blipFill>
                <a:blip r:embed="rId2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59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15">
                <a:extLst>
                  <a:ext uri="{FF2B5EF4-FFF2-40B4-BE49-F238E27FC236}">
                    <a16:creationId xmlns:a16="http://schemas.microsoft.com/office/drawing/2014/main" id="{358C56A6-F80C-4E65-BF20-14BAE4D53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universal</a:t>
                </a:r>
              </a:p>
            </p:txBody>
          </p:sp>
        </mc:Choice>
        <mc:Fallback xmlns="">
          <p:sp>
            <p:nvSpPr>
              <p:cNvPr id="85" name="Content Placeholder 15">
                <a:extLst>
                  <a:ext uri="{FF2B5EF4-FFF2-40B4-BE49-F238E27FC236}">
                    <a16:creationId xmlns:a16="http://schemas.microsoft.com/office/drawing/2014/main" id="{358C56A6-F80C-4E65-BF20-14BAE4D53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Elementary braiding matrices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E82BD91-A00D-446E-A0F5-670DE06F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101" y="2216968"/>
            <a:ext cx="6549798" cy="3392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0A13A2F-78ED-490D-9BF7-B8DA2872D30B}"/>
                  </a:ext>
                </a:extLst>
              </p:cNvPr>
              <p:cNvSpPr txBox="1"/>
              <p:nvPr/>
            </p:nvSpPr>
            <p:spPr>
              <a:xfrm>
                <a:off x="4334469" y="5645125"/>
                <a:ext cx="3526158" cy="420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+1)/2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0A13A2F-78ED-490D-9BF7-B8DA2872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69" y="5645125"/>
                <a:ext cx="3526158" cy="4203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81552967-CA1E-4D3C-BCF2-1628CF82E1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8465" y="2633158"/>
            <a:ext cx="8145192" cy="3798440"/>
          </a:xfrm>
          <a:prstGeom prst="rect">
            <a:avLst/>
          </a:prstGeom>
        </p:spPr>
      </p:pic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0180AAF5-2B9B-4007-8CD2-21611AA8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How to find the braiding sequence for some specific gate? </a:t>
            </a:r>
          </a:p>
        </p:txBody>
      </p:sp>
      <p:sp>
        <p:nvSpPr>
          <p:cNvPr id="16" name="文本框 53">
            <a:extLst>
              <a:ext uri="{FF2B5EF4-FFF2-40B4-BE49-F238E27FC236}">
                <a16:creationId xmlns:a16="http://schemas.microsoft.com/office/drawing/2014/main" id="{87D878AD-3BCA-49FC-8EC1-4BD7FECFB2C2}"/>
              </a:ext>
            </a:extLst>
          </p:cNvPr>
          <p:cNvSpPr txBox="1"/>
          <p:nvPr/>
        </p:nvSpPr>
        <p:spPr>
          <a:xfrm>
            <a:off x="7798485" y="6334780"/>
            <a:ext cx="442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2D2E2D"/>
                </a:solidFill>
                <a:latin typeface="Arial"/>
              </a:rPr>
              <a:t>Hormozi</a:t>
            </a:r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, Layla, et al. "Topological quantum compiling." Physical Review B 75.16 (2007): 165310.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86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5">
                <a:extLst>
                  <a:ext uri="{FF2B5EF4-FFF2-40B4-BE49-F238E27FC236}">
                    <a16:creationId xmlns:a16="http://schemas.microsoft.com/office/drawing/2014/main" id="{0180AAF5-2B9B-4007-8CD2-21611AA84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Brute force search: enumerate all possible sequences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…yes, people still use it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Length complexity: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18" name="Content Placeholder 15">
                <a:extLst>
                  <a:ext uri="{FF2B5EF4-FFF2-40B4-BE49-F238E27FC236}">
                    <a16:creationId xmlns:a16="http://schemas.microsoft.com/office/drawing/2014/main" id="{0180AAF5-2B9B-4007-8CD2-21611AA84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  <a:blipFill>
                <a:blip r:embed="rId3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3">
            <a:extLst>
              <a:ext uri="{FF2B5EF4-FFF2-40B4-BE49-F238E27FC236}">
                <a16:creationId xmlns:a16="http://schemas.microsoft.com/office/drawing/2014/main" id="{107CA93E-33A2-463B-AEB1-CF69EF70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317" y="3722687"/>
            <a:ext cx="9790840" cy="2643353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38A01BAE-6297-46EC-BA58-26739ED4D609}"/>
              </a:ext>
            </a:extLst>
          </p:cNvPr>
          <p:cNvSpPr txBox="1"/>
          <p:nvPr/>
        </p:nvSpPr>
        <p:spPr>
          <a:xfrm>
            <a:off x="5874328" y="6334780"/>
            <a:ext cx="641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Deng, Dong-Ling, et al. "Fault-Tolerant Greenberger-Horne-</a:t>
            </a:r>
            <a:r>
              <a:rPr lang="en-US" altLang="zh-CN" sz="1400" dirty="0" err="1">
                <a:solidFill>
                  <a:srgbClr val="2D2E2D"/>
                </a:solidFill>
                <a:latin typeface="Arial"/>
              </a:rPr>
              <a:t>Zeilinger</a:t>
            </a:r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 Paradox Based on Non-Abelian </a:t>
            </a:r>
            <a:r>
              <a:rPr lang="en-US" altLang="zh-CN" sz="1400" dirty="0" err="1">
                <a:solidFill>
                  <a:srgbClr val="2D2E2D"/>
                </a:solidFill>
                <a:latin typeface="Arial"/>
              </a:rPr>
              <a:t>Anyons</a:t>
            </a:r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." Physical review letters 105.6 (2010): 060402.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2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0180AAF5-2B9B-4007-8CD2-21611AA8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Solovay-Kitaev</a:t>
            </a:r>
            <a:r>
              <a:rPr lang="en-US" sz="2400" dirty="0"/>
              <a:t> algorithm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Cover the space with finer and finer grids using commutators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B0A28-7BEC-42FF-964C-B301D529BD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8491" y="2841026"/>
            <a:ext cx="3527086" cy="3445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7DF93-9EED-4B04-9DA9-EEEBFA79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1257" y="2841026"/>
            <a:ext cx="6374601" cy="3376195"/>
          </a:xfrm>
          <a:prstGeom prst="rect">
            <a:avLst/>
          </a:prstGeom>
        </p:spPr>
      </p:pic>
      <p:sp>
        <p:nvSpPr>
          <p:cNvPr id="20" name="文本框 4">
            <a:extLst>
              <a:ext uri="{FF2B5EF4-FFF2-40B4-BE49-F238E27FC236}">
                <a16:creationId xmlns:a16="http://schemas.microsoft.com/office/drawing/2014/main" id="{5E88EB43-0747-45E4-8248-57C928ECEAB0}"/>
              </a:ext>
            </a:extLst>
          </p:cNvPr>
          <p:cNvSpPr txBox="1"/>
          <p:nvPr/>
        </p:nvSpPr>
        <p:spPr>
          <a:xfrm>
            <a:off x="5341257" y="6558927"/>
            <a:ext cx="70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M. A., &amp; Chuang, I. (2002). Quantum computation and quantum information.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16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5">
                <a:extLst>
                  <a:ext uri="{FF2B5EF4-FFF2-40B4-BE49-F238E27FC236}">
                    <a16:creationId xmlns:a16="http://schemas.microsoft.com/office/drawing/2014/main" id="{0180AAF5-2B9B-4007-8CD2-21611AA84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33" y="2222976"/>
                <a:ext cx="5143721" cy="44535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… with much longer sequences!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+mn-lt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+mn-lt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+mn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+mn-lt"/>
                              </a:rPr>
                              <m:t>log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+mn-lt"/>
                              </a:rPr>
                              <m:t>2.71</m:t>
                            </m:r>
                          </m:sup>
                        </m:sSup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(1/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)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cs typeface="+mn-lt"/>
                      </a:rPr>
                      <m:t>)</m:t>
                    </m:r>
                  </m:oMath>
                </a14:m>
                <a:endParaRPr lang="en-US" altLang="zh-CN" sz="2400" dirty="0"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Length complexity: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+mn-lt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+mn-lt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+mn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+mn-lt"/>
                              </a:rPr>
                              <m:t>log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+mn-lt"/>
                              </a:rPr>
                              <m:t>3.97</m:t>
                            </m:r>
                          </m:sup>
                        </m:sSup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(1/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+mn-lt"/>
                          </a:rPr>
                          <m:t>)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cs typeface="+mn-lt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18" name="Content Placeholder 15">
                <a:extLst>
                  <a:ext uri="{FF2B5EF4-FFF2-40B4-BE49-F238E27FC236}">
                    <a16:creationId xmlns:a16="http://schemas.microsoft.com/office/drawing/2014/main" id="{0180AAF5-2B9B-4007-8CD2-21611AA84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3" y="2222976"/>
                <a:ext cx="5143721" cy="4453578"/>
              </a:xfrm>
              <a:blipFill>
                <a:blip r:embed="rId3"/>
                <a:stretch>
                  <a:fillRect l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8CCE461-6654-4761-B119-2DEFF7419C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8754" y="2171773"/>
            <a:ext cx="5561935" cy="3837798"/>
          </a:xfrm>
          <a:prstGeom prst="rect">
            <a:avLst/>
          </a:prstGeom>
        </p:spPr>
      </p:pic>
      <p:sp>
        <p:nvSpPr>
          <p:cNvPr id="14" name="文本框 4">
            <a:extLst>
              <a:ext uri="{FF2B5EF4-FFF2-40B4-BE49-F238E27FC236}">
                <a16:creationId xmlns:a16="http://schemas.microsoft.com/office/drawing/2014/main" id="{B0581BD2-0EEA-4D24-8218-494FC457F5F7}"/>
              </a:ext>
            </a:extLst>
          </p:cNvPr>
          <p:cNvSpPr txBox="1"/>
          <p:nvPr/>
        </p:nvSpPr>
        <p:spPr>
          <a:xfrm>
            <a:off x="2041236" y="6345518"/>
            <a:ext cx="10049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Dawson, Christopher M., and Michael A. Nielsen. "The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solovay-kitaev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algorithm."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quant-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/0505030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(2005).</a:t>
            </a:r>
          </a:p>
          <a:p>
            <a:pPr algn="r"/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Hormozi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Layla, et al. "Topological quantum compiling." Physical Review B 75.16 (2007): 165310.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33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78DEA5D-ACE9-407F-8A6B-21744F69A6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6055442"/>
                  </p:ext>
                </p:extLst>
              </p:nvPr>
            </p:nvGraphicFramePr>
            <p:xfrm>
              <a:off x="838200" y="1825625"/>
              <a:ext cx="10515597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81456483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29666819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7606114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Brute-force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Solovay-Kitaev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05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Time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2.71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(1/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2092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Length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sz="2400" b="0" smtClean="0">
                                            <a:latin typeface="Cambria Math" panose="02040503050406030204" pitchFamily="18" charset="0"/>
                                          </a:rPr>
                                          <m:t>3.97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(1/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3907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78DEA5D-ACE9-407F-8A6B-21744F69A6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6055442"/>
                  </p:ext>
                </p:extLst>
              </p:nvPr>
            </p:nvGraphicFramePr>
            <p:xfrm>
              <a:off x="838200" y="1825625"/>
              <a:ext cx="10515597" cy="142690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81456483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29666819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76061146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Brute-force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Solovay-Kitaev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05718"/>
                      </a:ext>
                    </a:extLst>
                  </a:tr>
                  <a:tr h="5042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Time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826" t="-100000" r="-100000" b="-1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174" t="-100000" r="-174" b="-1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2092280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Length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826" t="-215584" r="-100000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174" t="-215584" r="-174" b="-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9073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0C9E57A5-D9BA-473A-A716-44FB23721CFB}"/>
              </a:ext>
            </a:extLst>
          </p:cNvPr>
          <p:cNvSpPr txBox="1">
            <a:spLocks/>
          </p:cNvSpPr>
          <p:nvPr/>
        </p:nvSpPr>
        <p:spPr>
          <a:xfrm>
            <a:off x="1164715" y="3694544"/>
            <a:ext cx="9614121" cy="22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12761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Reinforcement Learning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4">
            <a:extLst>
              <a:ext uri="{FF2B5EF4-FFF2-40B4-BE49-F238E27FC236}">
                <a16:creationId xmlns:a16="http://schemas.microsoft.com/office/drawing/2014/main" id="{3E19E23E-0F52-47C8-8ED7-5DC38695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57" y="1618219"/>
            <a:ext cx="4697630" cy="45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Example: Playing Golf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DB602-5F77-419A-B372-C8F8EAB02A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871" y="3365515"/>
            <a:ext cx="5739407" cy="3201078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43F2DEB4-F7D6-423F-8DF4-5236D15B6ACB}"/>
              </a:ext>
            </a:extLst>
          </p:cNvPr>
          <p:cNvSpPr txBox="1"/>
          <p:nvPr/>
        </p:nvSpPr>
        <p:spPr>
          <a:xfrm>
            <a:off x="4054763" y="6565284"/>
            <a:ext cx="830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https://medium.com/analytics-vidhya/advanced-exploration-hindsight-experience-replay-fd604be0fc4a</a:t>
            </a:r>
            <a:endParaRPr lang="zh-CN" altLang="en-US" sz="1400" dirty="0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DB9E51C1-1D0C-40AD-A760-F6B4AA83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8533467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Reward=1 if the ball reaches the target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Reward=0 otherwise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Agent is almost impossible to learn anything in this scenario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949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Example: Playing Golf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DB602-5F77-419A-B372-C8F8EAB02A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871" y="3365515"/>
            <a:ext cx="5739407" cy="3201078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43F2DEB4-F7D6-423F-8DF4-5236D15B6ACB}"/>
              </a:ext>
            </a:extLst>
          </p:cNvPr>
          <p:cNvSpPr txBox="1"/>
          <p:nvPr/>
        </p:nvSpPr>
        <p:spPr>
          <a:xfrm>
            <a:off x="4054763" y="6565284"/>
            <a:ext cx="830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https://medium.com/analytics-vidhya/advanced-exploration-hindsight-experience-replay-fd604be0fc4a</a:t>
            </a:r>
            <a:endParaRPr lang="zh-CN" altLang="en-US" sz="1400" dirty="0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DB9E51C1-1D0C-40AD-A760-F6B4AA83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078412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One solution: reward the agent based on the distance to the target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99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Classical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592985"/>
            <a:ext cx="3594576" cy="22698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High-level language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C++, java, python, …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humans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DC779A4-E78B-44A7-B1A3-FDFDC09532A5}"/>
              </a:ext>
            </a:extLst>
          </p:cNvPr>
          <p:cNvSpPr txBox="1">
            <a:spLocks/>
          </p:cNvSpPr>
          <p:nvPr/>
        </p:nvSpPr>
        <p:spPr>
          <a:xfrm>
            <a:off x="6972696" y="1592985"/>
            <a:ext cx="4390698" cy="226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Low-level language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Assembly, machine language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computers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82C32C-AE44-4250-AA50-FD15AC312934}"/>
              </a:ext>
            </a:extLst>
          </p:cNvPr>
          <p:cNvSpPr/>
          <p:nvPr/>
        </p:nvSpPr>
        <p:spPr>
          <a:xfrm>
            <a:off x="4523435" y="2495805"/>
            <a:ext cx="2260295" cy="33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1A174156-18FC-4A5F-B69F-FC0AFFCD781E}"/>
              </a:ext>
            </a:extLst>
          </p:cNvPr>
          <p:cNvSpPr txBox="1"/>
          <p:nvPr/>
        </p:nvSpPr>
        <p:spPr>
          <a:xfrm>
            <a:off x="3877165" y="1701155"/>
            <a:ext cx="356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Preprocessing</a:t>
            </a:r>
          </a:p>
          <a:p>
            <a:pPr algn="ctr"/>
            <a:r>
              <a:rPr lang="en-US" dirty="0"/>
              <a:t>Optimization</a:t>
            </a:r>
          </a:p>
          <a:p>
            <a:pPr algn="ctr"/>
            <a:r>
              <a:rPr lang="en-US" dirty="0"/>
              <a:t>Code generation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09A7D2A-DE21-46A5-A566-743E36BCEDE4}"/>
              </a:ext>
            </a:extLst>
          </p:cNvPr>
          <p:cNvSpPr txBox="1"/>
          <p:nvPr/>
        </p:nvSpPr>
        <p:spPr>
          <a:xfrm>
            <a:off x="4561308" y="2698213"/>
            <a:ext cx="2310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Compiler</a:t>
            </a:r>
          </a:p>
        </p:txBody>
      </p:sp>
      <p:pic>
        <p:nvPicPr>
          <p:cNvPr id="22" name="Picture 21" descr="compiler">
            <a:extLst>
              <a:ext uri="{FF2B5EF4-FFF2-40B4-BE49-F238E27FC236}">
                <a16:creationId xmlns:a16="http://schemas.microsoft.com/office/drawing/2014/main" id="{B0778DD1-EEBA-4081-ACD4-1F4A1DDE02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5110" y="3918205"/>
            <a:ext cx="662178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091A41-FC3F-4349-9172-F305A858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1809" y="1310136"/>
            <a:ext cx="4488314" cy="22914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E883E-6175-457A-A32B-BB58C5726B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7484" y="3601626"/>
            <a:ext cx="5688482" cy="268254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Example: Quantum control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63B4C-E073-4CEA-86E1-1213D86058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535" y="1290668"/>
            <a:ext cx="4488314" cy="2229277"/>
          </a:xfrm>
          <a:prstGeom prst="rect">
            <a:avLst/>
          </a:prstGeom>
        </p:spPr>
      </p:pic>
      <p:sp>
        <p:nvSpPr>
          <p:cNvPr id="23" name="文本框 4">
            <a:extLst>
              <a:ext uri="{FF2B5EF4-FFF2-40B4-BE49-F238E27FC236}">
                <a16:creationId xmlns:a16="http://schemas.microsoft.com/office/drawing/2014/main" id="{C229E880-D3B5-494A-8E07-3923F1282302}"/>
              </a:ext>
            </a:extLst>
          </p:cNvPr>
          <p:cNvSpPr txBox="1"/>
          <p:nvPr/>
        </p:nvSpPr>
        <p:spPr>
          <a:xfrm>
            <a:off x="4710545" y="6334780"/>
            <a:ext cx="738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Xiao-Ming, et al. "When does reinforcement learning stand out in quantum control? A comparative study on state preparation."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Quantum Information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5.1 (2019): 1-7.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6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Topological 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403D0B0-732A-4FC9-AFBC-1C648595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if distance as reward function fails?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63424-CB42-48FA-9D5E-5C142E62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3302" y="2871987"/>
            <a:ext cx="2698555" cy="2639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99F21-AE76-487F-A825-22681CF6F3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7232" y="2904774"/>
            <a:ext cx="2698556" cy="26787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999FBC-D8A2-42DF-900D-5DAB6E745040}"/>
              </a:ext>
            </a:extLst>
          </p:cNvPr>
          <p:cNvSpPr txBox="1"/>
          <p:nvPr/>
        </p:nvSpPr>
        <p:spPr>
          <a:xfrm>
            <a:off x="2506562" y="5511015"/>
            <a:ext cx="337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for reinforcement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18867-0E99-442A-8E6A-1052A91CE925}"/>
              </a:ext>
            </a:extLst>
          </p:cNvPr>
          <p:cNvSpPr txBox="1"/>
          <p:nvPr/>
        </p:nvSpPr>
        <p:spPr>
          <a:xfrm>
            <a:off x="6392403" y="5511015"/>
            <a:ext cx="337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for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7895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Example: Playing Golf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7D019-173B-4BF4-88E6-A5D7E03C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19" y="2124572"/>
            <a:ext cx="7528288" cy="4141416"/>
          </a:xfrm>
          <a:prstGeom prst="rect">
            <a:avLst/>
          </a:prstGeom>
        </p:spPr>
      </p:pic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57993B5-DB20-4C7F-B62B-2795338F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solution: Hindsight experience replay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C1D64D64-A1BF-4DDC-84C0-02F37020FFDC}"/>
              </a:ext>
            </a:extLst>
          </p:cNvPr>
          <p:cNvSpPr txBox="1"/>
          <p:nvPr/>
        </p:nvSpPr>
        <p:spPr>
          <a:xfrm>
            <a:off x="4054763" y="6364163"/>
            <a:ext cx="830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Andrychowicz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Marcin, et al. "Hindsight experience replay."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arXiv:1707.01495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</a:p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https://medium.com/analytics-vidhya/advanced-exploration-hindsight-experience-replay-fd604be0fc4a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84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C1D64D64-A1BF-4DDC-84C0-02F37020FFDC}"/>
              </a:ext>
            </a:extLst>
          </p:cNvPr>
          <p:cNvSpPr txBox="1"/>
          <p:nvPr/>
        </p:nvSpPr>
        <p:spPr>
          <a:xfrm>
            <a:off x="7014614" y="6359732"/>
            <a:ext cx="522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Moro, L., Paris, M.G.A.,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Restelli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et al. Quantum compiling by deep reinforcement learning.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Phys 4, 178 (2021).</a:t>
            </a:r>
            <a:endParaRPr lang="zh-CN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BB539-AE42-48D1-A0D8-55FD1314EB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4079" y="1383360"/>
            <a:ext cx="7363841" cy="47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57993B5-DB20-4C7F-B62B-2795338F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Another solution: learn a suitable distance metric</a:t>
            </a:r>
          </a:p>
          <a:p>
            <a:pPr>
              <a:lnSpc>
                <a:spcPct val="150000"/>
              </a:lnSpc>
            </a:pPr>
            <a:r>
              <a:rPr lang="en-US" dirty="0"/>
              <a:t>Inspiration: Rubik’s cube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595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C209A7-73A1-469B-8C1E-A8F98B61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29" y="2069789"/>
            <a:ext cx="11216741" cy="3539505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9FAECE09-D2CE-487B-A063-282696BB4C4D}"/>
              </a:ext>
            </a:extLst>
          </p:cNvPr>
          <p:cNvSpPr txBox="1"/>
          <p:nvPr/>
        </p:nvSpPr>
        <p:spPr>
          <a:xfrm>
            <a:off x="6260041" y="6355670"/>
            <a:ext cx="589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Zhang, Yuan-Hang, et al. "Topological Quantum Compiling with Reinforcement Learning." Physical review letters 125.17 (2020): 170501.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5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479" y="322388"/>
            <a:ext cx="5715042" cy="5143538"/>
          </a:xfrm>
          <a:prstGeom prst="rect">
            <a:avLst/>
          </a:prstGeom>
        </p:spPr>
      </p:pic>
      <p:sp>
        <p:nvSpPr>
          <p:cNvPr id="9" name="文本框 4"/>
          <p:cNvSpPr txBox="1"/>
          <p:nvPr/>
        </p:nvSpPr>
        <p:spPr>
          <a:xfrm>
            <a:off x="5400136" y="5463397"/>
            <a:ext cx="2254370" cy="4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Distance: 1</a:t>
            </a:r>
            <a:endParaRPr lang="zh-CN" altLang="en-US" sz="2400" dirty="0"/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8EB9E8E1-EB3F-4B62-A98F-FE2246C32818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7">
            <a:extLst>
              <a:ext uri="{FF2B5EF4-FFF2-40B4-BE49-F238E27FC236}">
                <a16:creationId xmlns:a16="http://schemas.microsoft.com/office/drawing/2014/main" id="{8FB68807-6781-4DDC-9CE0-72BC4A41ED38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38">
            <a:extLst>
              <a:ext uri="{FF2B5EF4-FFF2-40B4-BE49-F238E27FC236}">
                <a16:creationId xmlns:a16="http://schemas.microsoft.com/office/drawing/2014/main" id="{82E588E4-E3B7-46F8-A5B5-053E4D4E703D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39">
            <a:extLst>
              <a:ext uri="{FF2B5EF4-FFF2-40B4-BE49-F238E27FC236}">
                <a16:creationId xmlns:a16="http://schemas.microsoft.com/office/drawing/2014/main" id="{ACF580B1-6DF5-4BF9-A288-EE499AFC13D1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40">
            <a:extLst>
              <a:ext uri="{FF2B5EF4-FFF2-40B4-BE49-F238E27FC236}">
                <a16:creationId xmlns:a16="http://schemas.microsoft.com/office/drawing/2014/main" id="{92F3D8B7-AF89-4B33-ABD3-FE227BD4F052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41">
            <a:extLst>
              <a:ext uri="{FF2B5EF4-FFF2-40B4-BE49-F238E27FC236}">
                <a16:creationId xmlns:a16="http://schemas.microsoft.com/office/drawing/2014/main" id="{3CDC255B-B607-4794-A356-C4C6C47E8CDB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2">
            <a:extLst>
              <a:ext uri="{FF2B5EF4-FFF2-40B4-BE49-F238E27FC236}">
                <a16:creationId xmlns:a16="http://schemas.microsoft.com/office/drawing/2014/main" id="{11FDA4B8-FF35-4E39-AE8C-3CC0152D15F6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43">
            <a:extLst>
              <a:ext uri="{FF2B5EF4-FFF2-40B4-BE49-F238E27FC236}">
                <a16:creationId xmlns:a16="http://schemas.microsoft.com/office/drawing/2014/main" id="{B5B39518-4A28-48F4-86E5-8B543E2D3BB2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0136" y="5463397"/>
            <a:ext cx="2254370" cy="4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Distance: 2</a:t>
            </a:r>
            <a:endParaRPr lang="zh-CN" altLang="en-US" sz="2400" dirty="0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335" y="313267"/>
            <a:ext cx="5729329" cy="5138775"/>
          </a:xfrm>
          <a:prstGeom prst="rect">
            <a:avLst/>
          </a:prstGeom>
        </p:spPr>
      </p:pic>
      <p:sp>
        <p:nvSpPr>
          <p:cNvPr id="4" name="椭圆 36">
            <a:extLst>
              <a:ext uri="{FF2B5EF4-FFF2-40B4-BE49-F238E27FC236}">
                <a16:creationId xmlns:a16="http://schemas.microsoft.com/office/drawing/2014/main" id="{21FA43CA-3F2B-43AB-82FF-081616E51DFF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37">
            <a:extLst>
              <a:ext uri="{FF2B5EF4-FFF2-40B4-BE49-F238E27FC236}">
                <a16:creationId xmlns:a16="http://schemas.microsoft.com/office/drawing/2014/main" id="{5D2CA2CC-B407-474A-8C73-5345BA7D8AA6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38">
            <a:extLst>
              <a:ext uri="{FF2B5EF4-FFF2-40B4-BE49-F238E27FC236}">
                <a16:creationId xmlns:a16="http://schemas.microsoft.com/office/drawing/2014/main" id="{0B8797F1-3381-44B2-9060-6A05ADB8ACDA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39">
            <a:extLst>
              <a:ext uri="{FF2B5EF4-FFF2-40B4-BE49-F238E27FC236}">
                <a16:creationId xmlns:a16="http://schemas.microsoft.com/office/drawing/2014/main" id="{02A04DB9-8F6A-4D9C-B8BE-B38FE6C0215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40">
            <a:extLst>
              <a:ext uri="{FF2B5EF4-FFF2-40B4-BE49-F238E27FC236}">
                <a16:creationId xmlns:a16="http://schemas.microsoft.com/office/drawing/2014/main" id="{F05F5FCE-F8D7-4D6A-AFB9-2AC0798B46ED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41">
            <a:extLst>
              <a:ext uri="{FF2B5EF4-FFF2-40B4-BE49-F238E27FC236}">
                <a16:creationId xmlns:a16="http://schemas.microsoft.com/office/drawing/2014/main" id="{BA6F8C22-A0F5-45AA-8051-5AE814FA855E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2">
            <a:extLst>
              <a:ext uri="{FF2B5EF4-FFF2-40B4-BE49-F238E27FC236}">
                <a16:creationId xmlns:a16="http://schemas.microsoft.com/office/drawing/2014/main" id="{8106034D-C01E-4D47-91AB-14EF27DEAC17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43">
            <a:extLst>
              <a:ext uri="{FF2B5EF4-FFF2-40B4-BE49-F238E27FC236}">
                <a16:creationId xmlns:a16="http://schemas.microsoft.com/office/drawing/2014/main" id="{1C5C7474-D82C-4C1A-909D-D715389BFBDE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717" y="436028"/>
            <a:ext cx="2508168" cy="2353232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7139" y="3651500"/>
            <a:ext cx="2666931" cy="252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5"/>
              <p:cNvSpPr txBox="1"/>
              <p:nvPr/>
            </p:nvSpPr>
            <p:spPr>
              <a:xfrm>
                <a:off x="4675081" y="5993777"/>
                <a:ext cx="3893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81" y="5993777"/>
                <a:ext cx="3893389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0473" y="3609274"/>
            <a:ext cx="2564921" cy="2500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7"/>
              <p:cNvSpPr txBox="1"/>
              <p:nvPr/>
            </p:nvSpPr>
            <p:spPr>
              <a:xfrm>
                <a:off x="7856879" y="6000704"/>
                <a:ext cx="3893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879" y="6000704"/>
                <a:ext cx="3893389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9"/>
          <p:cNvSpPr/>
          <p:nvPr/>
        </p:nvSpPr>
        <p:spPr>
          <a:xfrm rot="7399657">
            <a:off x="6179550" y="2980547"/>
            <a:ext cx="1334509" cy="38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64644" y="1693019"/>
                <a:ext cx="4559669" cy="37490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+mn-lt"/>
                  </a:rPr>
                  <a:t>To train the neural network to remember the distance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atin typeface="+mn-lt"/>
                  </a:rPr>
                  <a:t>, the neural network updates on itself: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𝑚𝑜𝑣𝑒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64644" y="1693019"/>
                <a:ext cx="4559669" cy="3749040"/>
              </a:xfrm>
              <a:blipFill>
                <a:blip r:embed="rId7"/>
                <a:stretch>
                  <a:fillRect l="-1872" t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9"/>
          <p:cNvSpPr/>
          <p:nvPr/>
        </p:nvSpPr>
        <p:spPr>
          <a:xfrm rot="3512292">
            <a:off x="8257200" y="3004287"/>
            <a:ext cx="1334509" cy="38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Arc 29"/>
          <p:cNvSpPr/>
          <p:nvPr/>
        </p:nvSpPr>
        <p:spPr>
          <a:xfrm>
            <a:off x="6666340" y="564374"/>
            <a:ext cx="2564921" cy="1058488"/>
          </a:xfrm>
          <a:prstGeom prst="arc">
            <a:avLst>
              <a:gd name="adj1" fmla="val 21226557"/>
              <a:gd name="adj2" fmla="val 11172089"/>
            </a:avLst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5400000">
            <a:off x="6364119" y="683652"/>
            <a:ext cx="2162297" cy="1501103"/>
          </a:xfrm>
          <a:prstGeom prst="arc">
            <a:avLst>
              <a:gd name="adj1" fmla="val 2528858"/>
              <a:gd name="adj2" fmla="val 12066982"/>
            </a:avLst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5"/>
              <p:cNvSpPr txBox="1"/>
              <p:nvPr/>
            </p:nvSpPr>
            <p:spPr>
              <a:xfrm>
                <a:off x="8338223" y="1197145"/>
                <a:ext cx="3893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5, 7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+1=6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23" y="1197145"/>
                <a:ext cx="389338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36">
            <a:extLst>
              <a:ext uri="{FF2B5EF4-FFF2-40B4-BE49-F238E27FC236}">
                <a16:creationId xmlns:a16="http://schemas.microsoft.com/office/drawing/2014/main" id="{4A35A709-C0C5-42A7-93F2-5A1F9DAC9DA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37">
            <a:extLst>
              <a:ext uri="{FF2B5EF4-FFF2-40B4-BE49-F238E27FC236}">
                <a16:creationId xmlns:a16="http://schemas.microsoft.com/office/drawing/2014/main" id="{7AA739CC-541B-45E2-9CD5-4361A6805B7B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8">
            <a:extLst>
              <a:ext uri="{FF2B5EF4-FFF2-40B4-BE49-F238E27FC236}">
                <a16:creationId xmlns:a16="http://schemas.microsoft.com/office/drawing/2014/main" id="{8B3EEA5B-8D57-4207-B501-2BAACB27AA95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9">
            <a:extLst>
              <a:ext uri="{FF2B5EF4-FFF2-40B4-BE49-F238E27FC236}">
                <a16:creationId xmlns:a16="http://schemas.microsoft.com/office/drawing/2014/main" id="{0C39118A-6064-417F-970D-88261FFDD77F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40">
            <a:extLst>
              <a:ext uri="{FF2B5EF4-FFF2-40B4-BE49-F238E27FC236}">
                <a16:creationId xmlns:a16="http://schemas.microsoft.com/office/drawing/2014/main" id="{4645EB88-79D3-4C66-AB14-62D31431B7B7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42">
            <a:extLst>
              <a:ext uri="{FF2B5EF4-FFF2-40B4-BE49-F238E27FC236}">
                <a16:creationId xmlns:a16="http://schemas.microsoft.com/office/drawing/2014/main" id="{257492C8-E654-4BE3-9192-D3EA15C92063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43">
            <a:extLst>
              <a:ext uri="{FF2B5EF4-FFF2-40B4-BE49-F238E27FC236}">
                <a16:creationId xmlns:a16="http://schemas.microsoft.com/office/drawing/2014/main" id="{CD05615C-52BE-4C78-A3C5-FF86D22B76FF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18660-6139-4717-AF67-5D8FA6B0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1806" y="1668026"/>
            <a:ext cx="4958330" cy="4848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B25D6C-5067-49C0-BE1B-9690B16E5D02}"/>
                  </a:ext>
                </a:extLst>
              </p:cNvPr>
              <p:cNvSpPr txBox="1"/>
              <p:nvPr/>
            </p:nvSpPr>
            <p:spPr>
              <a:xfrm>
                <a:off x="4595091" y="178261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B25D6C-5067-49C0-BE1B-9690B16E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91" y="1782618"/>
                <a:ext cx="974754" cy="307777"/>
              </a:xfrm>
              <a:prstGeom prst="rect">
                <a:avLst/>
              </a:prstGeom>
              <a:blipFill>
                <a:blip r:embed="rId4"/>
                <a:stretch>
                  <a:fillRect l="-8750" r="-5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B9B0D5-488E-44EE-9824-8D748E8DAEA8}"/>
                  </a:ext>
                </a:extLst>
              </p:cNvPr>
              <p:cNvSpPr txBox="1"/>
              <p:nvPr/>
            </p:nvSpPr>
            <p:spPr>
              <a:xfrm>
                <a:off x="3967018" y="424872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B9B0D5-488E-44EE-9824-8D748E8DA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018" y="4248728"/>
                <a:ext cx="974754" cy="307777"/>
              </a:xfrm>
              <a:prstGeom prst="rect">
                <a:avLst/>
              </a:prstGeom>
              <a:blipFill>
                <a:blip r:embed="rId5"/>
                <a:stretch>
                  <a:fillRect l="-875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8A098-AF9C-4E06-A574-FDAF9252555F}"/>
                  </a:ext>
                </a:extLst>
              </p:cNvPr>
              <p:cNvSpPr txBox="1"/>
              <p:nvPr/>
            </p:nvSpPr>
            <p:spPr>
              <a:xfrm>
                <a:off x="6371603" y="4273311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8A098-AF9C-4E06-A574-FDAF9252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03" y="4273311"/>
                <a:ext cx="974754" cy="307777"/>
              </a:xfrm>
              <a:prstGeom prst="rect">
                <a:avLst/>
              </a:prstGeom>
              <a:blipFill>
                <a:blip r:embed="rId6"/>
                <a:stretch>
                  <a:fillRect l="-8125" r="-562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DE63-5A06-4784-B988-E53DBB8FBE2A}"/>
                  </a:ext>
                </a:extLst>
              </p:cNvPr>
              <p:cNvSpPr txBox="1"/>
              <p:nvPr/>
            </p:nvSpPr>
            <p:spPr>
              <a:xfrm>
                <a:off x="5965203" y="643159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DE63-5A06-4784-B988-E53DBB8F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203" y="6431598"/>
                <a:ext cx="974754" cy="307777"/>
              </a:xfrm>
              <a:prstGeom prst="rect">
                <a:avLst/>
              </a:prstGeom>
              <a:blipFill>
                <a:blip r:embed="rId7"/>
                <a:stretch>
                  <a:fillRect l="-8805" r="-566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2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389613-8291-485E-8A14-33BC015D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988646"/>
            <a:ext cx="3594576" cy="13468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Quantum algorithm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humans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DC779A4-E78B-44A7-B1A3-FDFDC09532A5}"/>
              </a:ext>
            </a:extLst>
          </p:cNvPr>
          <p:cNvSpPr txBox="1">
            <a:spLocks/>
          </p:cNvSpPr>
          <p:nvPr/>
        </p:nvSpPr>
        <p:spPr>
          <a:xfrm>
            <a:off x="6934637" y="1596390"/>
            <a:ext cx="4390698" cy="226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Hardware-compatible elementary gates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quantum computers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82C32C-AE44-4250-AA50-FD15AC312934}"/>
              </a:ext>
            </a:extLst>
          </p:cNvPr>
          <p:cNvSpPr/>
          <p:nvPr/>
        </p:nvSpPr>
        <p:spPr>
          <a:xfrm>
            <a:off x="4523435" y="2495805"/>
            <a:ext cx="2260295" cy="33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1A174156-18FC-4A5F-B69F-FC0AFFCD781E}"/>
              </a:ext>
            </a:extLst>
          </p:cNvPr>
          <p:cNvSpPr txBox="1"/>
          <p:nvPr/>
        </p:nvSpPr>
        <p:spPr>
          <a:xfrm>
            <a:off x="3877165" y="1701155"/>
            <a:ext cx="356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09A7D2A-DE21-46A5-A566-743E36BCEDE4}"/>
              </a:ext>
            </a:extLst>
          </p:cNvPr>
          <p:cNvSpPr txBox="1"/>
          <p:nvPr/>
        </p:nvSpPr>
        <p:spPr>
          <a:xfrm>
            <a:off x="4561308" y="2698213"/>
            <a:ext cx="231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Quantum</a:t>
            </a:r>
          </a:p>
          <a:p>
            <a:pPr algn="ctr"/>
            <a:r>
              <a:rPr lang="en-US" sz="2800" dirty="0"/>
              <a:t>Compiler</a:t>
            </a:r>
          </a:p>
        </p:txBody>
      </p:sp>
      <p:pic>
        <p:nvPicPr>
          <p:cNvPr id="18" name="Picture 17" descr="Quantum_circuit_compilation">
            <a:extLst>
              <a:ext uri="{FF2B5EF4-FFF2-40B4-BE49-F238E27FC236}">
                <a16:creationId xmlns:a16="http://schemas.microsoft.com/office/drawing/2014/main" id="{547E241B-BD73-4E5C-9413-D9C515125E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3712" t="11022" r="3446" b="56612"/>
          <a:stretch>
            <a:fillRect/>
          </a:stretch>
        </p:blipFill>
        <p:spPr>
          <a:xfrm>
            <a:off x="1775631" y="4171950"/>
            <a:ext cx="3625215" cy="1903095"/>
          </a:xfrm>
          <a:prstGeom prst="rect">
            <a:avLst/>
          </a:prstGeom>
        </p:spPr>
      </p:pic>
      <p:pic>
        <p:nvPicPr>
          <p:cNvPr id="23" name="Picture 22" descr="Quantum_circuit_compilation">
            <a:extLst>
              <a:ext uri="{FF2B5EF4-FFF2-40B4-BE49-F238E27FC236}">
                <a16:creationId xmlns:a16="http://schemas.microsoft.com/office/drawing/2014/main" id="{C07EC741-2589-49AF-8286-38798EF2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3734" t="60935" r="3790" b="12315"/>
          <a:stretch>
            <a:fillRect/>
          </a:stretch>
        </p:blipFill>
        <p:spPr>
          <a:xfrm>
            <a:off x="6848226" y="4205605"/>
            <a:ext cx="4272915" cy="186944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4196EB2-F64A-4ACF-A7B2-A395DDA3C9C4}"/>
              </a:ext>
            </a:extLst>
          </p:cNvPr>
          <p:cNvSpPr/>
          <p:nvPr/>
        </p:nvSpPr>
        <p:spPr>
          <a:xfrm>
            <a:off x="5503622" y="5044364"/>
            <a:ext cx="1241827" cy="33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120863AB-0D64-4A85-B0AD-1105C25CA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614121" cy="44535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 improvement on top of greedy algorithm: A* search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F684E7-CA70-4AB8-A290-DE0B93B7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97" y="3746818"/>
            <a:ext cx="2370924" cy="2370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A23D68-2871-47C9-8365-B767209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136" y="3746818"/>
            <a:ext cx="2370924" cy="2370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">
                <a:extLst>
                  <a:ext uri="{FF2B5EF4-FFF2-40B4-BE49-F238E27FC236}">
                    <a16:creationId xmlns:a16="http://schemas.microsoft.com/office/drawing/2014/main" id="{A47FE74B-F639-4A4E-9732-5F2E513DF345}"/>
                  </a:ext>
                </a:extLst>
              </p:cNvPr>
              <p:cNvSpPr txBox="1"/>
              <p:nvPr/>
            </p:nvSpPr>
            <p:spPr>
              <a:xfrm>
                <a:off x="2885142" y="6123821"/>
                <a:ext cx="20955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optimal path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4">
                <a:extLst>
                  <a:ext uri="{FF2B5EF4-FFF2-40B4-BE49-F238E27FC236}">
                    <a16:creationId xmlns:a16="http://schemas.microsoft.com/office/drawing/2014/main" id="{A47FE74B-F639-4A4E-9732-5F2E513D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42" y="6123821"/>
                <a:ext cx="2095505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4">
                <a:extLst>
                  <a:ext uri="{FF2B5EF4-FFF2-40B4-BE49-F238E27FC236}">
                    <a16:creationId xmlns:a16="http://schemas.microsoft.com/office/drawing/2014/main" id="{0AAFFD8D-BE6D-4981-9493-2A28CE337B28}"/>
                  </a:ext>
                </a:extLst>
              </p:cNvPr>
              <p:cNvSpPr txBox="1"/>
              <p:nvPr/>
            </p:nvSpPr>
            <p:spPr>
              <a:xfrm>
                <a:off x="6849446" y="6123821"/>
                <a:ext cx="24574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0.5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suboptimal path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4" name="文本框 4">
                <a:extLst>
                  <a:ext uri="{FF2B5EF4-FFF2-40B4-BE49-F238E27FC236}">
                    <a16:creationId xmlns:a16="http://schemas.microsoft.com/office/drawing/2014/main" id="{0AAFFD8D-BE6D-4981-9493-2A28CE33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446" y="6123821"/>
                <a:ext cx="2457412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F06AA8-782C-44E7-BB02-92015A2F89F3}"/>
                  </a:ext>
                </a:extLst>
              </p:cNvPr>
              <p:cNvSpPr txBox="1"/>
              <p:nvPr/>
            </p:nvSpPr>
            <p:spPr>
              <a:xfrm>
                <a:off x="4031673" y="2465361"/>
                <a:ext cx="36218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F06AA8-782C-44E7-BB02-92015A2F8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73" y="2465361"/>
                <a:ext cx="362188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7A72C8-9A97-49E3-8DC7-AAF051256766}"/>
              </a:ext>
            </a:extLst>
          </p:cNvPr>
          <p:cNvSpPr txBox="1"/>
          <p:nvPr/>
        </p:nvSpPr>
        <p:spPr>
          <a:xfrm>
            <a:off x="2724727" y="3473008"/>
            <a:ext cx="273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already traveled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DB9B9A-5FEB-4D33-B759-EDFEA3DC6E81}"/>
              </a:ext>
            </a:extLst>
          </p:cNvPr>
          <p:cNvSpPr txBox="1"/>
          <p:nvPr/>
        </p:nvSpPr>
        <p:spPr>
          <a:xfrm>
            <a:off x="7367863" y="3473008"/>
            <a:ext cx="273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(estimated) distance left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E467E0-E565-48E2-84F6-EEA079ECF0A4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4091709" y="2957804"/>
            <a:ext cx="1644073" cy="515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B36D1D-3E42-461C-A3FE-1142D11B7F1A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7284141" y="2957804"/>
            <a:ext cx="1450704" cy="515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D1AA786E-4B28-4119-B96A-EAF95CC816C1}"/>
              </a:ext>
            </a:extLst>
          </p:cNvPr>
          <p:cNvSpPr txBox="1"/>
          <p:nvPr/>
        </p:nvSpPr>
        <p:spPr>
          <a:xfrm>
            <a:off x="8153496" y="6567202"/>
            <a:ext cx="403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https://en.wikipedia.org/wiki/A*_search_algorithm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6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18660-6139-4717-AF67-5D8FA6B0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3169" y="1668026"/>
            <a:ext cx="4958330" cy="4848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B25D6C-5067-49C0-BE1B-9690B16E5D02}"/>
                  </a:ext>
                </a:extLst>
              </p:cNvPr>
              <p:cNvSpPr txBox="1"/>
              <p:nvPr/>
            </p:nvSpPr>
            <p:spPr>
              <a:xfrm>
                <a:off x="7996454" y="178261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B25D6C-5067-49C0-BE1B-9690B16E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454" y="1782618"/>
                <a:ext cx="974754" cy="307777"/>
              </a:xfrm>
              <a:prstGeom prst="rect">
                <a:avLst/>
              </a:prstGeom>
              <a:blipFill>
                <a:blip r:embed="rId4"/>
                <a:stretch>
                  <a:fillRect l="-8750" r="-5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B9B0D5-488E-44EE-9824-8D748E8DAEA8}"/>
                  </a:ext>
                </a:extLst>
              </p:cNvPr>
              <p:cNvSpPr txBox="1"/>
              <p:nvPr/>
            </p:nvSpPr>
            <p:spPr>
              <a:xfrm>
                <a:off x="7368381" y="424872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B9B0D5-488E-44EE-9824-8D748E8DA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81" y="4248728"/>
                <a:ext cx="974754" cy="307777"/>
              </a:xfrm>
              <a:prstGeom prst="rect">
                <a:avLst/>
              </a:prstGeom>
              <a:blipFill>
                <a:blip r:embed="rId5"/>
                <a:stretch>
                  <a:fillRect l="-875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8A098-AF9C-4E06-A574-FDAF9252555F}"/>
                  </a:ext>
                </a:extLst>
              </p:cNvPr>
              <p:cNvSpPr txBox="1"/>
              <p:nvPr/>
            </p:nvSpPr>
            <p:spPr>
              <a:xfrm>
                <a:off x="9772966" y="4273311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8A098-AF9C-4E06-A574-FDAF9252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6" y="4273311"/>
                <a:ext cx="974754" cy="307777"/>
              </a:xfrm>
              <a:prstGeom prst="rect">
                <a:avLst/>
              </a:prstGeom>
              <a:blipFill>
                <a:blip r:embed="rId6"/>
                <a:stretch>
                  <a:fillRect l="-8125" r="-562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DE63-5A06-4784-B988-E53DBB8FBE2A}"/>
                  </a:ext>
                </a:extLst>
              </p:cNvPr>
              <p:cNvSpPr txBox="1"/>
              <p:nvPr/>
            </p:nvSpPr>
            <p:spPr>
              <a:xfrm>
                <a:off x="9366566" y="6431598"/>
                <a:ext cx="974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DE63-5A06-4784-B988-E53DBB8F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66" y="6431598"/>
                <a:ext cx="974754" cy="307777"/>
              </a:xfrm>
              <a:prstGeom prst="rect">
                <a:avLst/>
              </a:prstGeom>
              <a:blipFill>
                <a:blip r:embed="rId7"/>
                <a:stretch>
                  <a:fillRect l="-8805" r="-566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5">
                <a:extLst>
                  <a:ext uri="{FF2B5EF4-FFF2-40B4-BE49-F238E27FC236}">
                    <a16:creationId xmlns:a16="http://schemas.microsoft.com/office/drawing/2014/main" id="{2DC0A125-FE56-4C21-946A-3AB8FB374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716" y="1513114"/>
                <a:ext cx="5426136" cy="44535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Decimal penalty term: eliminate incorrect interpolations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round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17" name="Content Placeholder 15">
                <a:extLst>
                  <a:ext uri="{FF2B5EF4-FFF2-40B4-BE49-F238E27FC236}">
                    <a16:creationId xmlns:a16="http://schemas.microsoft.com/office/drawing/2014/main" id="{2DC0A125-FE56-4C21-946A-3AB8FB374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716" y="1513114"/>
                <a:ext cx="5426136" cy="4453578"/>
              </a:xfrm>
              <a:blipFill>
                <a:blip r:embed="rId8"/>
                <a:stretch>
                  <a:fillRect l="-2022" r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9F560-D4DB-42D2-93E2-0D9BCD4850D1}"/>
                  </a:ext>
                </a:extLst>
              </p:cNvPr>
              <p:cNvSpPr txBox="1"/>
              <p:nvPr/>
            </p:nvSpPr>
            <p:spPr>
              <a:xfrm>
                <a:off x="5119765" y="6052885"/>
                <a:ext cx="1663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 ?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9F560-D4DB-42D2-93E2-0D9BCD48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765" y="6052885"/>
                <a:ext cx="1663404" cy="369332"/>
              </a:xfrm>
              <a:prstGeom prst="rect">
                <a:avLst/>
              </a:prstGeom>
              <a:blipFill>
                <a:blip r:embed="rId9"/>
                <a:stretch>
                  <a:fillRect l="-549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5CA323E-D78F-4AD9-BAD1-2C0B79261E21}"/>
              </a:ext>
            </a:extLst>
          </p:cNvPr>
          <p:cNvCxnSpPr/>
          <p:nvPr/>
        </p:nvCxnSpPr>
        <p:spPr>
          <a:xfrm flipV="1">
            <a:off x="6778347" y="4807026"/>
            <a:ext cx="2099353" cy="1455133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6B8B886-33D4-45AC-AC3D-3C6320E1F9F1}"/>
              </a:ext>
            </a:extLst>
          </p:cNvPr>
          <p:cNvSpPr/>
          <p:nvPr/>
        </p:nvSpPr>
        <p:spPr>
          <a:xfrm>
            <a:off x="8908449" y="4723438"/>
            <a:ext cx="125517" cy="125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D454A9-2158-4B76-A76A-5A0BB8B4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3250" y="1358203"/>
            <a:ext cx="7627579" cy="5431760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F3F0550C-A849-4681-9CEF-A53AEF7E47EE}"/>
              </a:ext>
            </a:extLst>
          </p:cNvPr>
          <p:cNvSpPr txBox="1"/>
          <p:nvPr/>
        </p:nvSpPr>
        <p:spPr>
          <a:xfrm>
            <a:off x="6260041" y="6355670"/>
            <a:ext cx="589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Zhang, Yuan-Hang, et al. "Topological Quantum Compiling with Reinforcement Learning." Physical review letters 125.17 (2020): 170501.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06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4CA18EC-BAF7-430C-B030-AF09D77CA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513114"/>
                <a:ext cx="8823960" cy="38099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+mn-lt"/>
                  </a:rPr>
                  <a:t>Time </a:t>
                </a:r>
                <a:r>
                  <a:rPr lang="en-US" altLang="zh-CN" dirty="0">
                    <a:latin typeface="+mn-lt"/>
                  </a:rPr>
                  <a:t>complexity: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latin typeface="+mn-lt"/>
                  </a:rPr>
                  <a:t> (when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latin typeface="+mn-lt"/>
                  </a:rPr>
                  <a:t> is not too small)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lt"/>
                  </a:rPr>
                  <a:t>Length complexity: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+mn-lt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+mn-lt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cs typeface="+mn-lt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+mn-lt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cs typeface="+mn-lt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+mn-lt"/>
                                  </a:rPr>
                                  <m:t>𝛼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+mn-lt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+mn-lt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+mn-lt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+mn-lt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+mn-lt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+mn-lt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+mn-lt"/>
                      </a:rPr>
                      <m:t>~1.6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zh-CN" alt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4CA18EC-BAF7-430C-B030-AF09D77CA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513114"/>
                <a:ext cx="8823960" cy="3809999"/>
              </a:xfrm>
              <a:blipFill>
                <a:blip r:embed="rId3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8A49B9A-2773-4D4D-9CF2-B7BA1741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578" y="4049906"/>
            <a:ext cx="6910648" cy="2305764"/>
          </a:xfrm>
          <a:prstGeom prst="rect">
            <a:avLst/>
          </a:prstGeom>
        </p:spPr>
      </p:pic>
      <p:sp>
        <p:nvSpPr>
          <p:cNvPr id="15" name="文本框 4">
            <a:extLst>
              <a:ext uri="{FF2B5EF4-FFF2-40B4-BE49-F238E27FC236}">
                <a16:creationId xmlns:a16="http://schemas.microsoft.com/office/drawing/2014/main" id="{4CAE2511-9E2B-4DF6-AE4C-D6F75E09C15A}"/>
              </a:ext>
            </a:extLst>
          </p:cNvPr>
          <p:cNvSpPr txBox="1"/>
          <p:nvPr/>
        </p:nvSpPr>
        <p:spPr>
          <a:xfrm>
            <a:off x="6260041" y="6355670"/>
            <a:ext cx="589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Zhang, Yuan-Hang, et al. "Topological Quantum Compiling with Reinforcement Learning." Physical review letters 125.17 (2020): 170501.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 with RL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DE8694-BAB5-4E21-B86A-4D6772CC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7828" y="1301672"/>
            <a:ext cx="7928264" cy="5095368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A8875A6E-ADC7-413D-AF21-EE8EF68E23BD}"/>
              </a:ext>
            </a:extLst>
          </p:cNvPr>
          <p:cNvSpPr txBox="1"/>
          <p:nvPr/>
        </p:nvSpPr>
        <p:spPr>
          <a:xfrm>
            <a:off x="6260041" y="6355670"/>
            <a:ext cx="589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D2E2D"/>
                </a:solidFill>
                <a:latin typeface="Arial"/>
              </a:rPr>
              <a:t>Zhang, Yuan-Hang, et al. "Topological Quantum Compiling with Reinforcement Learning." Physical review letters 125.17 (2020): 170501.</a:t>
            </a:r>
            <a:endParaRPr lang="zh-CN" altLang="en-US" sz="1400" dirty="0">
              <a:solidFill>
                <a:srgbClr val="2D2E2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3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Summary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96EB52-4F99-4047-9629-BFC13F0CC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411025"/>
                  </p:ext>
                </p:extLst>
              </p:nvPr>
            </p:nvGraphicFramePr>
            <p:xfrm>
              <a:off x="838200" y="1825625"/>
              <a:ext cx="10515600" cy="25603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0893330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6791715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3474686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1765927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Brute-force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Solovay-Kitaev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Reinforcement Learning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437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Time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2.71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(1/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50434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Length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sz="2400" b="0" smtClean="0">
                                            <a:latin typeface="Cambria Math" panose="02040503050406030204" pitchFamily="18" charset="0"/>
                                          </a:rPr>
                                          <m:t>3.97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(1/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Slightly worse than Brute-force search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7330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Maximum 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No upper bound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97514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96EB52-4F99-4047-9629-BFC13F0CC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411025"/>
                  </p:ext>
                </p:extLst>
              </p:nvPr>
            </p:nvGraphicFramePr>
            <p:xfrm>
              <a:off x="838200" y="1825625"/>
              <a:ext cx="10515600" cy="25603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0893330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6791715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3474686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176592713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Brute-force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Solovay-Kitaev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Reinforcement Learning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43764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Time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32" t="-188158" r="-200464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69" t="-188158" r="-100000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464" t="-188158" r="-232" b="-3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504341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Length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32" t="-162222" r="-200464" b="-7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69" t="-162222" r="-100000" b="-7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Slightly worse than Brute-force search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73309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Maximum 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32" t="-472000" r="-2004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No upper bound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464" t="-472000" r="-23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7514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4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Summary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A86D5E4-FEDC-46C7-98A5-C56F33B47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459345"/>
                <a:ext cx="9601200" cy="531284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latin typeface="+mn-lt"/>
                  </a:rPr>
                  <a:t>Reinforcement learning,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lt"/>
                      </a:rPr>
                      <m:t>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+mn-lt"/>
                      </a:rPr>
                      <m:t>≈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+mn-lt"/>
                      </a:rPr>
                      <m:t>⋯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+mn-lt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Near-optimal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No ancilla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No restriction on gate set, generally applicable to various systems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Easily adapt to gates with different costs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Limited to small systems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Combine with other algorithms for larger systems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A86D5E4-FEDC-46C7-98A5-C56F33B4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459345"/>
                <a:ext cx="9601200" cy="5312847"/>
              </a:xfrm>
              <a:blipFill>
                <a:blip r:embed="rId3"/>
                <a:stretch>
                  <a:fillRect l="-1143" t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1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sp>
        <p:nvSpPr>
          <p:cNvPr id="26" name="文本框 7">
            <a:extLst>
              <a:ext uri="{FF2B5EF4-FFF2-40B4-BE49-F238E27FC236}">
                <a16:creationId xmlns:a16="http://schemas.microsoft.com/office/drawing/2014/main" id="{1E58D00B-E757-4724-8ACC-9665A8EAA2F4}"/>
              </a:ext>
            </a:extLst>
          </p:cNvPr>
          <p:cNvSpPr txBox="1"/>
          <p:nvPr/>
        </p:nvSpPr>
        <p:spPr>
          <a:xfrm>
            <a:off x="5549645" y="4055785"/>
            <a:ext cx="532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Yuanhang Zhang</a:t>
            </a:r>
          </a:p>
          <a:p>
            <a:pPr algn="ctr"/>
            <a:endParaRPr lang="en-US" altLang="zh-CN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0DDBF069-D1DF-4951-8075-61B439D49332}"/>
              </a:ext>
            </a:extLst>
          </p:cNvPr>
          <p:cNvSpPr/>
          <p:nvPr/>
        </p:nvSpPr>
        <p:spPr>
          <a:xfrm>
            <a:off x="829310" y="2002155"/>
            <a:ext cx="1472565" cy="13665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  <a:p>
            <a:pPr algn="ctr"/>
            <a:r>
              <a:rPr lang="en-US"/>
              <a:t>C++</a:t>
            </a:r>
          </a:p>
          <a:p>
            <a:pPr algn="ctr"/>
            <a:r>
              <a:rPr lang="en-US"/>
              <a:t>Java</a:t>
            </a:r>
          </a:p>
          <a:p>
            <a:pPr algn="ctr"/>
            <a:r>
              <a:rPr lang="en-US"/>
              <a:t>Python</a:t>
            </a:r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E2915F17-6589-4432-BFC5-FED7B5C369F8}"/>
              </a:ext>
            </a:extLst>
          </p:cNvPr>
          <p:cNvSpPr/>
          <p:nvPr/>
        </p:nvSpPr>
        <p:spPr>
          <a:xfrm>
            <a:off x="3286760" y="2002155"/>
            <a:ext cx="2133600" cy="13665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Non-optimized intermediate code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3C1564E0-6910-425E-B0A7-00082D9DFF55}"/>
              </a:ext>
            </a:extLst>
          </p:cNvPr>
          <p:cNvSpPr/>
          <p:nvPr/>
        </p:nvSpPr>
        <p:spPr>
          <a:xfrm>
            <a:off x="6533515" y="2002155"/>
            <a:ext cx="2133600" cy="13665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Optimized intermediate code</a:t>
            </a: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28C1503D-5EE8-42A7-A6C9-020D9B752178}"/>
              </a:ext>
            </a:extLst>
          </p:cNvPr>
          <p:cNvSpPr/>
          <p:nvPr/>
        </p:nvSpPr>
        <p:spPr>
          <a:xfrm>
            <a:off x="9672320" y="2002155"/>
            <a:ext cx="1990725" cy="13665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Machine code</a:t>
            </a:r>
          </a:p>
        </p:txBody>
      </p:sp>
      <p:sp>
        <p:nvSpPr>
          <p:cNvPr id="28" name="Right Arrow 8">
            <a:extLst>
              <a:ext uri="{FF2B5EF4-FFF2-40B4-BE49-F238E27FC236}">
                <a16:creationId xmlns:a16="http://schemas.microsoft.com/office/drawing/2014/main" id="{60EFE583-22D1-4638-803C-6BF34F142FDF}"/>
              </a:ext>
            </a:extLst>
          </p:cNvPr>
          <p:cNvSpPr/>
          <p:nvPr/>
        </p:nvSpPr>
        <p:spPr>
          <a:xfrm>
            <a:off x="2393315" y="2578100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9">
            <a:extLst>
              <a:ext uri="{FF2B5EF4-FFF2-40B4-BE49-F238E27FC236}">
                <a16:creationId xmlns:a16="http://schemas.microsoft.com/office/drawing/2014/main" id="{BA127E3B-0C8C-4972-8816-0CDA83FAF758}"/>
              </a:ext>
            </a:extLst>
          </p:cNvPr>
          <p:cNvSpPr/>
          <p:nvPr/>
        </p:nvSpPr>
        <p:spPr>
          <a:xfrm>
            <a:off x="5579110" y="2578100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10">
            <a:extLst>
              <a:ext uri="{FF2B5EF4-FFF2-40B4-BE49-F238E27FC236}">
                <a16:creationId xmlns:a16="http://schemas.microsoft.com/office/drawing/2014/main" id="{21DFDEF4-14AA-455D-A4CD-45A2AB644C8E}"/>
              </a:ext>
            </a:extLst>
          </p:cNvPr>
          <p:cNvSpPr/>
          <p:nvPr/>
        </p:nvSpPr>
        <p:spPr>
          <a:xfrm>
            <a:off x="8747125" y="2578100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11">
            <a:extLst>
              <a:ext uri="{FF2B5EF4-FFF2-40B4-BE49-F238E27FC236}">
                <a16:creationId xmlns:a16="http://schemas.microsoft.com/office/drawing/2014/main" id="{45FA99FB-6DF7-41E2-815E-7FF30E129EB7}"/>
              </a:ext>
            </a:extLst>
          </p:cNvPr>
          <p:cNvSpPr/>
          <p:nvPr/>
        </p:nvSpPr>
        <p:spPr>
          <a:xfrm>
            <a:off x="829310" y="3766820"/>
            <a:ext cx="1472565" cy="13665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High-level quantum language</a:t>
            </a:r>
          </a:p>
        </p:txBody>
      </p:sp>
      <p:sp>
        <p:nvSpPr>
          <p:cNvPr id="34" name="Rounded Rectangle 12">
            <a:extLst>
              <a:ext uri="{FF2B5EF4-FFF2-40B4-BE49-F238E27FC236}">
                <a16:creationId xmlns:a16="http://schemas.microsoft.com/office/drawing/2014/main" id="{88CA3F06-7B4B-49B3-B2D4-6CACBF0CBF02}"/>
              </a:ext>
            </a:extLst>
          </p:cNvPr>
          <p:cNvSpPr/>
          <p:nvPr/>
        </p:nvSpPr>
        <p:spPr>
          <a:xfrm>
            <a:off x="3286760" y="3766820"/>
            <a:ext cx="2133600" cy="13665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Non-optimized quantum circuit</a:t>
            </a:r>
          </a:p>
        </p:txBody>
      </p:sp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EAF79FB3-96F2-41AF-901F-FFF120A10136}"/>
              </a:ext>
            </a:extLst>
          </p:cNvPr>
          <p:cNvSpPr/>
          <p:nvPr/>
        </p:nvSpPr>
        <p:spPr>
          <a:xfrm>
            <a:off x="6533515" y="3766820"/>
            <a:ext cx="2133600" cy="13665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Optimized quantum circuit</a:t>
            </a:r>
          </a:p>
        </p:txBody>
      </p:sp>
      <p:sp>
        <p:nvSpPr>
          <p:cNvPr id="36" name="Rounded Rectangle 14">
            <a:extLst>
              <a:ext uri="{FF2B5EF4-FFF2-40B4-BE49-F238E27FC236}">
                <a16:creationId xmlns:a16="http://schemas.microsoft.com/office/drawing/2014/main" id="{AED76DA0-8043-4AB6-A84A-9DFC5586D05D}"/>
              </a:ext>
            </a:extLst>
          </p:cNvPr>
          <p:cNvSpPr/>
          <p:nvPr/>
        </p:nvSpPr>
        <p:spPr>
          <a:xfrm>
            <a:off x="9672320" y="3766820"/>
            <a:ext cx="1990725" cy="13665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Elementary gate operations</a:t>
            </a:r>
          </a:p>
        </p:txBody>
      </p:sp>
      <p:sp>
        <p:nvSpPr>
          <p:cNvPr id="45" name="Right Arrow 15">
            <a:extLst>
              <a:ext uri="{FF2B5EF4-FFF2-40B4-BE49-F238E27FC236}">
                <a16:creationId xmlns:a16="http://schemas.microsoft.com/office/drawing/2014/main" id="{622970AE-4295-4777-8565-0B53BF04CD44}"/>
              </a:ext>
            </a:extLst>
          </p:cNvPr>
          <p:cNvSpPr/>
          <p:nvPr/>
        </p:nvSpPr>
        <p:spPr>
          <a:xfrm>
            <a:off x="2393315" y="4342765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16">
            <a:extLst>
              <a:ext uri="{FF2B5EF4-FFF2-40B4-BE49-F238E27FC236}">
                <a16:creationId xmlns:a16="http://schemas.microsoft.com/office/drawing/2014/main" id="{684C708F-1E42-4591-A908-1202AE302B58}"/>
              </a:ext>
            </a:extLst>
          </p:cNvPr>
          <p:cNvSpPr/>
          <p:nvPr/>
        </p:nvSpPr>
        <p:spPr>
          <a:xfrm>
            <a:off x="5579110" y="4342765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7">
            <a:extLst>
              <a:ext uri="{FF2B5EF4-FFF2-40B4-BE49-F238E27FC236}">
                <a16:creationId xmlns:a16="http://schemas.microsoft.com/office/drawing/2014/main" id="{F8E16EB1-E1DF-4869-BF60-CBD43F188DF2}"/>
              </a:ext>
            </a:extLst>
          </p:cNvPr>
          <p:cNvSpPr/>
          <p:nvPr/>
        </p:nvSpPr>
        <p:spPr>
          <a:xfrm>
            <a:off x="8747125" y="4342765"/>
            <a:ext cx="821055" cy="243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18">
            <a:extLst>
              <a:ext uri="{FF2B5EF4-FFF2-40B4-BE49-F238E27FC236}">
                <a16:creationId xmlns:a16="http://schemas.microsoft.com/office/drawing/2014/main" id="{F7F585F9-E695-4F96-ADD8-B9B4993AA0AC}"/>
              </a:ext>
            </a:extLst>
          </p:cNvPr>
          <p:cNvSpPr txBox="1"/>
          <p:nvPr/>
        </p:nvSpPr>
        <p:spPr>
          <a:xfrm>
            <a:off x="2301875" y="2049780"/>
            <a:ext cx="1033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Front</a:t>
            </a:r>
          </a:p>
          <a:p>
            <a:pPr algn="ctr"/>
            <a:r>
              <a:rPr lang="en-US" sz="1600" dirty="0"/>
              <a:t>end</a:t>
            </a:r>
          </a:p>
        </p:txBody>
      </p:sp>
      <p:sp>
        <p:nvSpPr>
          <p:cNvPr id="49" name="Text Box 19">
            <a:extLst>
              <a:ext uri="{FF2B5EF4-FFF2-40B4-BE49-F238E27FC236}">
                <a16:creationId xmlns:a16="http://schemas.microsoft.com/office/drawing/2014/main" id="{D9B06E71-F038-49E8-AA3D-153805B4E687}"/>
              </a:ext>
            </a:extLst>
          </p:cNvPr>
          <p:cNvSpPr txBox="1"/>
          <p:nvPr/>
        </p:nvSpPr>
        <p:spPr>
          <a:xfrm>
            <a:off x="5325110" y="1822450"/>
            <a:ext cx="1329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Intermediate code optimizer</a:t>
            </a:r>
          </a:p>
        </p:txBody>
      </p:sp>
      <p:sp>
        <p:nvSpPr>
          <p:cNvPr id="50" name="Text Box 20">
            <a:extLst>
              <a:ext uri="{FF2B5EF4-FFF2-40B4-BE49-F238E27FC236}">
                <a16:creationId xmlns:a16="http://schemas.microsoft.com/office/drawing/2014/main" id="{958AB8D0-BC96-4006-8AB6-BACEBBF363D4}"/>
              </a:ext>
            </a:extLst>
          </p:cNvPr>
          <p:cNvSpPr txBox="1"/>
          <p:nvPr/>
        </p:nvSpPr>
        <p:spPr>
          <a:xfrm>
            <a:off x="8555990" y="1822450"/>
            <a:ext cx="1192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  <a:p>
            <a:pPr algn="ctr"/>
            <a:r>
              <a:rPr lang="en-US" sz="1600" dirty="0"/>
              <a:t>code generator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128C6A42-2A1F-47EE-9796-21FB66BB8760}"/>
              </a:ext>
            </a:extLst>
          </p:cNvPr>
          <p:cNvSpPr txBox="1"/>
          <p:nvPr/>
        </p:nvSpPr>
        <p:spPr>
          <a:xfrm>
            <a:off x="1765935" y="5285105"/>
            <a:ext cx="2018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Quantum Programming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A170DC9-D21C-407F-85BC-C104440E8206}"/>
              </a:ext>
            </a:extLst>
          </p:cNvPr>
          <p:cNvSpPr/>
          <p:nvPr/>
        </p:nvSpPr>
        <p:spPr>
          <a:xfrm rot="5400000">
            <a:off x="7466965" y="2821940"/>
            <a:ext cx="323850" cy="5516880"/>
          </a:xfrm>
          <a:prstGeom prst="rightBrace">
            <a:avLst>
              <a:gd name="adj1" fmla="val 45882"/>
              <a:gd name="adj2" fmla="val 5000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Text Box 28">
            <a:extLst>
              <a:ext uri="{FF2B5EF4-FFF2-40B4-BE49-F238E27FC236}">
                <a16:creationId xmlns:a16="http://schemas.microsoft.com/office/drawing/2014/main" id="{3098E84A-8367-4F0A-B50F-6683E306DD60}"/>
              </a:ext>
            </a:extLst>
          </p:cNvPr>
          <p:cNvSpPr txBox="1"/>
          <p:nvPr/>
        </p:nvSpPr>
        <p:spPr>
          <a:xfrm>
            <a:off x="5657215" y="5816600"/>
            <a:ext cx="3886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Quantum Compiling</a:t>
            </a:r>
          </a:p>
        </p:txBody>
      </p:sp>
      <p:sp>
        <p:nvSpPr>
          <p:cNvPr id="54" name="Text Box 29">
            <a:extLst>
              <a:ext uri="{FF2B5EF4-FFF2-40B4-BE49-F238E27FC236}">
                <a16:creationId xmlns:a16="http://schemas.microsoft.com/office/drawing/2014/main" id="{9CBFD049-551F-4AFD-87BA-EE7F83F1260B}"/>
              </a:ext>
            </a:extLst>
          </p:cNvPr>
          <p:cNvSpPr txBox="1"/>
          <p:nvPr/>
        </p:nvSpPr>
        <p:spPr>
          <a:xfrm>
            <a:off x="5158105" y="5029200"/>
            <a:ext cx="166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 1</a:t>
            </a:r>
          </a:p>
        </p:txBody>
      </p:sp>
      <p:sp>
        <p:nvSpPr>
          <p:cNvPr id="55" name="Text Box 30">
            <a:extLst>
              <a:ext uri="{FF2B5EF4-FFF2-40B4-BE49-F238E27FC236}">
                <a16:creationId xmlns:a16="http://schemas.microsoft.com/office/drawing/2014/main" id="{C86C761F-9238-41E0-8A97-BCFE03A616BD}"/>
              </a:ext>
            </a:extLst>
          </p:cNvPr>
          <p:cNvSpPr txBox="1"/>
          <p:nvPr/>
        </p:nvSpPr>
        <p:spPr>
          <a:xfrm>
            <a:off x="8355330" y="4867275"/>
            <a:ext cx="16630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 2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39445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404BBD1C-65A3-40B2-B48F-9ECC43A15DD4}"/>
              </a:ext>
            </a:extLst>
          </p:cNvPr>
          <p:cNvSpPr/>
          <p:nvPr/>
        </p:nvSpPr>
        <p:spPr>
          <a:xfrm>
            <a:off x="2509128" y="1769233"/>
            <a:ext cx="2133600" cy="1366520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Continuous</a:t>
            </a:r>
          </a:p>
          <a:p>
            <a:pPr algn="ctr"/>
            <a:r>
              <a:rPr lang="en-US" sz="2400" dirty="0"/>
              <a:t>state space</a:t>
            </a: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B3F54C91-258B-4376-8A50-C6B0368E3542}"/>
              </a:ext>
            </a:extLst>
          </p:cNvPr>
          <p:cNvSpPr/>
          <p:nvPr/>
        </p:nvSpPr>
        <p:spPr>
          <a:xfrm>
            <a:off x="6739383" y="1769233"/>
            <a:ext cx="2133600" cy="1366520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Discrete operations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57F074C6-C693-493C-881F-505A0C7D546D}"/>
              </a:ext>
            </a:extLst>
          </p:cNvPr>
          <p:cNvSpPr/>
          <p:nvPr/>
        </p:nvSpPr>
        <p:spPr>
          <a:xfrm>
            <a:off x="5070764" y="2235200"/>
            <a:ext cx="1246909" cy="4802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BF06B5-B267-48E4-8D09-AD100520CF59}"/>
              </a:ext>
            </a:extLst>
          </p:cNvPr>
          <p:cNvGrpSpPr/>
          <p:nvPr/>
        </p:nvGrpSpPr>
        <p:grpSpPr>
          <a:xfrm>
            <a:off x="6739383" y="3264091"/>
            <a:ext cx="3504382" cy="3427080"/>
            <a:chOff x="4056218" y="3190200"/>
            <a:chExt cx="3504382" cy="342708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824459-A53A-4715-8B65-412B9EB7A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56218" y="3190200"/>
              <a:ext cx="3504382" cy="3427080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00CE950-EBE0-4D71-9208-296873CCD0CF}"/>
                </a:ext>
              </a:extLst>
            </p:cNvPr>
            <p:cNvSpPr/>
            <p:nvPr/>
          </p:nvSpPr>
          <p:spPr>
            <a:xfrm>
              <a:off x="4839857" y="3538339"/>
              <a:ext cx="1745673" cy="1914243"/>
            </a:xfrm>
            <a:prstGeom prst="arc">
              <a:avLst>
                <a:gd name="adj1" fmla="val 16200000"/>
                <a:gd name="adj2" fmla="val 20193605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AFCD3D-939B-4AAA-9B63-5248540146E9}"/>
                </a:ext>
              </a:extLst>
            </p:cNvPr>
            <p:cNvSpPr txBox="1"/>
            <p:nvPr/>
          </p:nvSpPr>
          <p:spPr>
            <a:xfrm>
              <a:off x="5932908" y="3719604"/>
              <a:ext cx="384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382B26-7BF1-4937-90B4-04BDC0A6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573" y="3613042"/>
            <a:ext cx="4841924" cy="23239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to perform an arbitrary unitary operation with a discrete gate set? </a:t>
            </a:r>
          </a:p>
        </p:txBody>
      </p:sp>
    </p:spTree>
    <p:extLst>
      <p:ext uri="{BB962C8B-B14F-4D97-AF65-F5344CB8AC3E}">
        <p14:creationId xmlns:p14="http://schemas.microsoft.com/office/powerpoint/2010/main" val="12519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4B382B26-7BF1-4937-90B4-04BDC0A6D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715" y="1513114"/>
                <a:ext cx="6696701" cy="491848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5"/>
                    </a:solidFill>
                  </a:rPr>
                  <a:t>discrete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universal</a:t>
                </a:r>
                <a:r>
                  <a:rPr lang="en-US" dirty="0"/>
                  <a:t> set of operations can </a:t>
                </a:r>
                <a:r>
                  <a:rPr lang="en-US" dirty="0">
                    <a:solidFill>
                      <a:schemeClr val="accent5"/>
                    </a:solidFill>
                  </a:rPr>
                  <a:t>approximate</a:t>
                </a:r>
                <a:r>
                  <a:rPr lang="en-US" dirty="0"/>
                  <a:t> any unitary operator!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is irrational, repeated rotation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will eventually fill up the circle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4B382B26-7BF1-4937-90B4-04BDC0A6D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715" y="1513114"/>
                <a:ext cx="6696701" cy="4918484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028DD96-7A9E-41A7-9FC5-BE05E9FE28D4}"/>
              </a:ext>
            </a:extLst>
          </p:cNvPr>
          <p:cNvGrpSpPr/>
          <p:nvPr/>
        </p:nvGrpSpPr>
        <p:grpSpPr>
          <a:xfrm>
            <a:off x="7999684" y="2512285"/>
            <a:ext cx="3559941" cy="3439977"/>
            <a:chOff x="2628426" y="2831478"/>
            <a:chExt cx="3559941" cy="343997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0E80F361-D7AA-47E7-AFF1-D26D7C4DBAE2}"/>
                </a:ext>
              </a:extLst>
            </p:cNvPr>
            <p:cNvSpPr/>
            <p:nvPr/>
          </p:nvSpPr>
          <p:spPr>
            <a:xfrm>
              <a:off x="2628426" y="2839560"/>
              <a:ext cx="3559941" cy="3423813"/>
            </a:xfrm>
            <a:prstGeom prst="arc">
              <a:avLst>
                <a:gd name="adj1" fmla="val 15192277"/>
                <a:gd name="adj2" fmla="val 17308107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CBD57C-818B-4895-8F4F-85C8C680E77D}"/>
                </a:ext>
              </a:extLst>
            </p:cNvPr>
            <p:cNvGrpSpPr/>
            <p:nvPr/>
          </p:nvGrpSpPr>
          <p:grpSpPr>
            <a:xfrm>
              <a:off x="2628426" y="2831478"/>
              <a:ext cx="3559941" cy="3439977"/>
              <a:chOff x="2628426" y="2831478"/>
              <a:chExt cx="3559941" cy="343997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41ED2-5BF0-4D79-9340-AE458350048D}"/>
                  </a:ext>
                </a:extLst>
              </p:cNvPr>
              <p:cNvSpPr/>
              <p:nvPr/>
            </p:nvSpPr>
            <p:spPr>
              <a:xfrm>
                <a:off x="2715490" y="2983310"/>
                <a:ext cx="3288145" cy="328814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47F13F-56BF-4E6D-9E47-1F0C4D912C53}"/>
                  </a:ext>
                </a:extLst>
              </p:cNvPr>
              <p:cNvCxnSpPr>
                <a:stCxn id="9" idx="6"/>
              </p:cNvCxnSpPr>
              <p:nvPr/>
            </p:nvCxnSpPr>
            <p:spPr>
              <a:xfrm flipH="1">
                <a:off x="4368800" y="4627383"/>
                <a:ext cx="1634835" cy="35"/>
              </a:xfrm>
              <a:prstGeom prst="line">
                <a:avLst/>
              </a:prstGeom>
              <a:ln w="28575">
                <a:prstDash val="sysDot"/>
                <a:headEnd type="oval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6D3FBD2-D20B-47DD-ADBB-8F266EAD5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8802" y="3706368"/>
                <a:ext cx="1349246" cy="921014"/>
              </a:xfrm>
              <a:prstGeom prst="line">
                <a:avLst/>
              </a:prstGeom>
              <a:ln w="28575">
                <a:prstDash val="sysDot"/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B53B891-C06F-44C7-98C3-C5E2DBECC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8801" y="3075709"/>
                <a:ext cx="535708" cy="1551673"/>
              </a:xfrm>
              <a:prstGeom prst="line">
                <a:avLst/>
              </a:prstGeom>
              <a:ln w="28575">
                <a:prstDash val="sysDot"/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0F71AC-CEEF-4FB1-A899-20497662C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0480" y="3075709"/>
                <a:ext cx="528319" cy="1555308"/>
              </a:xfrm>
              <a:prstGeom prst="line">
                <a:avLst/>
              </a:prstGeom>
              <a:ln w="28575">
                <a:prstDash val="sysDot"/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B40B1C3D-E294-4B74-B57D-91763F5AE5A9}"/>
                  </a:ext>
                </a:extLst>
              </p:cNvPr>
              <p:cNvSpPr/>
              <p:nvPr/>
            </p:nvSpPr>
            <p:spPr>
              <a:xfrm>
                <a:off x="3933535" y="4230787"/>
                <a:ext cx="870528" cy="793192"/>
              </a:xfrm>
              <a:prstGeom prst="arc">
                <a:avLst>
                  <a:gd name="adj1" fmla="val 19621197"/>
                  <a:gd name="adj2" fmla="val 2152751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BAB437-1D45-4B81-9282-06D316784C5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3625" y="4328312"/>
                    <a:ext cx="1894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BAB437-1D45-4B81-9282-06D316784C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3625" y="4328312"/>
                    <a:ext cx="18947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32" r="-25806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C09A1D8B-35E4-4316-B0F3-A65B37BEB6A6}"/>
                  </a:ext>
                </a:extLst>
              </p:cNvPr>
              <p:cNvSpPr/>
              <p:nvPr/>
            </p:nvSpPr>
            <p:spPr>
              <a:xfrm>
                <a:off x="2628426" y="2831478"/>
                <a:ext cx="3559941" cy="3423813"/>
              </a:xfrm>
              <a:prstGeom prst="arc">
                <a:avLst>
                  <a:gd name="adj1" fmla="val 19661489"/>
                  <a:gd name="adj2" fmla="val 0"/>
                </a:avLst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5C3429E4-55EE-48D0-B1AB-9F5EA753C788}"/>
                  </a:ext>
                </a:extLst>
              </p:cNvPr>
              <p:cNvSpPr/>
              <p:nvPr/>
            </p:nvSpPr>
            <p:spPr>
              <a:xfrm>
                <a:off x="2628426" y="2839560"/>
                <a:ext cx="3559941" cy="3423813"/>
              </a:xfrm>
              <a:prstGeom prst="arc">
                <a:avLst>
                  <a:gd name="adj1" fmla="val 17387672"/>
                  <a:gd name="adj2" fmla="val 19611759"/>
                </a:avLst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262533-FB6D-49F2-A5CE-E618559347BC}"/>
                      </a:ext>
                    </a:extLst>
                  </p:cNvPr>
                  <p:cNvSpPr txBox="1"/>
                  <p:nvPr/>
                </p:nvSpPr>
                <p:spPr>
                  <a:xfrm rot="20267933">
                    <a:off x="3299416" y="2904894"/>
                    <a:ext cx="4857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262533-FB6D-49F2-A5CE-E618559347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7933">
                    <a:off x="3299416" y="2904894"/>
                    <a:ext cx="485710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589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Quantum compiling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382B26-7BF1-4937-90B4-04BDC0A6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8597205" cy="3760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Two different rotations will fill up the </a:t>
            </a:r>
            <a:r>
              <a:rPr lang="en-US" dirty="0" err="1"/>
              <a:t>bloch</a:t>
            </a:r>
            <a:r>
              <a:rPr lang="en-US" dirty="0"/>
              <a:t> sphere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01E31-8F54-4D47-B826-4758D02AF3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3999" y="2171442"/>
            <a:ext cx="4384001" cy="447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B579A"/>
                </a:solidFill>
                <a:ea typeface="Microsoft YaHei" panose="020B0503020204020204" pitchFamily="34" charset="-122"/>
              </a:rPr>
              <a:t>Example: Topological quantum computing</a:t>
            </a:r>
            <a:endParaRPr lang="zh-CN" altLang="en-US" sz="36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382B26-7BF1-4937-90B4-04BDC0A6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15" y="1513114"/>
            <a:ext cx="9309321" cy="3760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Compute by braiding </a:t>
            </a:r>
            <a:r>
              <a:rPr lang="en-US" dirty="0" err="1"/>
              <a:t>anyons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When exchanging two </a:t>
            </a:r>
            <a:r>
              <a:rPr lang="en-US" dirty="0" err="1"/>
              <a:t>anyons</a:t>
            </a:r>
            <a:r>
              <a:rPr lang="en-US" dirty="0"/>
              <a:t>, we obtain a nontrivial phase factor: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5EE893-EC5A-4905-8BC5-091A5D8B0519}"/>
                  </a:ext>
                </a:extLst>
              </p:cNvPr>
              <p:cNvSpPr txBox="1"/>
              <p:nvPr/>
            </p:nvSpPr>
            <p:spPr>
              <a:xfrm>
                <a:off x="2438400" y="3619275"/>
                <a:ext cx="609600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5EE893-EC5A-4905-8BC5-091A5D8B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619275"/>
                <a:ext cx="6096000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2">
            <a:extLst>
              <a:ext uri="{FF2B5EF4-FFF2-40B4-BE49-F238E27FC236}">
                <a16:creationId xmlns:a16="http://schemas.microsoft.com/office/drawing/2014/main" id="{59AA53BC-58A6-4276-9092-D6BDFA4134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0297" y="4447675"/>
            <a:ext cx="9351567" cy="17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Fibonacci </a:t>
            </a:r>
            <a:r>
              <a:rPr lang="en-US" altLang="zh-CN" sz="4000" dirty="0" err="1">
                <a:solidFill>
                  <a:srgbClr val="2B579A"/>
                </a:solidFill>
                <a:ea typeface="Microsoft YaHei" panose="020B0503020204020204" pitchFamily="34" charset="-122"/>
              </a:rPr>
              <a:t>anyons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4B382B26-7BF1-4937-90B4-04BDC0A6D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+mn-lt"/>
                    <a:cs typeface="+mn-lt"/>
                  </a:rPr>
                  <a:t>Vaccum: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>
                    <a:latin typeface="+mn-lt"/>
                    <a:cs typeface="+mn-lt"/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+mn-lt"/>
                    <a:cs typeface="+mn-lt"/>
                  </a:rPr>
                  <a:t>The only nontrivial particle: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+mn-lt"/>
                    <a:cs typeface="+mn-lt"/>
                  </a:rPr>
                  <a:t>Fusion rules: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CN" sz="32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CN" sz="32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4B382B26-7BF1-4937-90B4-04BDC0A6D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4715" y="1513114"/>
                <a:ext cx="9614121" cy="4453578"/>
              </a:xfrm>
              <a:blipFill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2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1175</Words>
  <PresentationFormat>Widescreen</PresentationFormat>
  <Paragraphs>253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Microsoft YaHei</vt:lpstr>
      <vt:lpstr>Arial</vt:lpstr>
      <vt:lpstr>Calibri</vt:lpstr>
      <vt:lpstr>Calibri Light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2017-04-26T08:43:00Z</dcterms:created>
  <dcterms:modified xsi:type="dcterms:W3CDTF">2021-11-16T16:51:05Z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